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5" r:id="rId1"/>
  </p:sldMasterIdLst>
  <p:notesMasterIdLst>
    <p:notesMasterId r:id="rId43"/>
  </p:notesMasterIdLst>
  <p:sldIdLst>
    <p:sldId id="256" r:id="rId2"/>
    <p:sldId id="257" r:id="rId3"/>
    <p:sldId id="258" r:id="rId4"/>
    <p:sldId id="292" r:id="rId5"/>
    <p:sldId id="261" r:id="rId6"/>
    <p:sldId id="262" r:id="rId7"/>
    <p:sldId id="260" r:id="rId8"/>
    <p:sldId id="264" r:id="rId9"/>
    <p:sldId id="324" r:id="rId10"/>
    <p:sldId id="265" r:id="rId11"/>
    <p:sldId id="310" r:id="rId12"/>
    <p:sldId id="336" r:id="rId13"/>
    <p:sldId id="306" r:id="rId14"/>
    <p:sldId id="307" r:id="rId15"/>
    <p:sldId id="323" r:id="rId16"/>
    <p:sldId id="312" r:id="rId17"/>
    <p:sldId id="309" r:id="rId18"/>
    <p:sldId id="308" r:id="rId19"/>
    <p:sldId id="313" r:id="rId20"/>
    <p:sldId id="333" r:id="rId21"/>
    <p:sldId id="314" r:id="rId22"/>
    <p:sldId id="287" r:id="rId23"/>
    <p:sldId id="316" r:id="rId24"/>
    <p:sldId id="337" r:id="rId25"/>
    <p:sldId id="276" r:id="rId26"/>
    <p:sldId id="334" r:id="rId27"/>
    <p:sldId id="277" r:id="rId28"/>
    <p:sldId id="278" r:id="rId29"/>
    <p:sldId id="279" r:id="rId30"/>
    <p:sldId id="280" r:id="rId31"/>
    <p:sldId id="281" r:id="rId32"/>
    <p:sldId id="325" r:id="rId33"/>
    <p:sldId id="326" r:id="rId34"/>
    <p:sldId id="327" r:id="rId35"/>
    <p:sldId id="328" r:id="rId36"/>
    <p:sldId id="288" r:id="rId37"/>
    <p:sldId id="338" r:id="rId38"/>
    <p:sldId id="329" r:id="rId39"/>
    <p:sldId id="332" r:id="rId40"/>
    <p:sldId id="330" r:id="rId41"/>
    <p:sldId id="331"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A60AF2-2D1D-45D6-8525-A7F169571C45}">
  <a:tblStyle styleId="{5DA60AF2-2D1D-45D6-8525-A7F169571C4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14E9308-A2D2-4D65-8A86-589EF813C61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6"/>
    <p:restoredTop sz="86364"/>
  </p:normalViewPr>
  <p:slideViewPr>
    <p:cSldViewPr snapToGrid="0">
      <p:cViewPr varScale="1">
        <p:scale>
          <a:sx n="99" d="100"/>
          <a:sy n="99" d="100"/>
        </p:scale>
        <p:origin x="994" y="72"/>
      </p:cViewPr>
      <p:guideLst/>
    </p:cSldViewPr>
  </p:slideViewPr>
  <p:outlineViewPr>
    <p:cViewPr>
      <p:scale>
        <a:sx n="33" d="100"/>
        <a:sy n="33" d="100"/>
      </p:scale>
      <p:origin x="0" y="-5568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5D534-7023-40CF-A9C6-E098688D6A38}" type="doc">
      <dgm:prSet loTypeId="urn:microsoft.com/office/officeart/2016/7/layout/RepeatingBendingProcessNew" loCatId="process" qsTypeId="urn:microsoft.com/office/officeart/2005/8/quickstyle/simple2" qsCatId="simple" csTypeId="urn:microsoft.com/office/officeart/2005/8/colors/accent1_2" csCatId="accent1"/>
      <dgm:spPr/>
      <dgm:t>
        <a:bodyPr/>
        <a:lstStyle/>
        <a:p>
          <a:endParaRPr lang="en-US"/>
        </a:p>
      </dgm:t>
    </dgm:pt>
    <dgm:pt modelId="{324075C8-E309-4409-B67C-7A52BB0EB7F7}">
      <dgm:prSet/>
      <dgm:spPr/>
      <dgm:t>
        <a:bodyPr/>
        <a:lstStyle/>
        <a:p>
          <a:r>
            <a:rPr lang="en-US"/>
            <a:t>By analyzing the data we have concluded the following prices</a:t>
          </a:r>
        </a:p>
      </dgm:t>
    </dgm:pt>
    <dgm:pt modelId="{3E0B7FDA-F0A6-4F4E-B8E9-4D4103139A63}" type="parTrans" cxnId="{E61E0F76-EAB0-466C-99B3-7FD9A5BE30D7}">
      <dgm:prSet/>
      <dgm:spPr/>
      <dgm:t>
        <a:bodyPr/>
        <a:lstStyle/>
        <a:p>
          <a:endParaRPr lang="en-US"/>
        </a:p>
      </dgm:t>
    </dgm:pt>
    <dgm:pt modelId="{E873E9C2-E1B0-432D-AA43-9EEC93307A75}" type="sibTrans" cxnId="{E61E0F76-EAB0-466C-99B3-7FD9A5BE30D7}">
      <dgm:prSet/>
      <dgm:spPr/>
      <dgm:t>
        <a:bodyPr/>
        <a:lstStyle/>
        <a:p>
          <a:endParaRPr lang="en-US"/>
        </a:p>
      </dgm:t>
    </dgm:pt>
    <dgm:pt modelId="{5E8AD3EC-EFB3-46CD-8C7B-1875979A21E7}">
      <dgm:prSet/>
      <dgm:spPr/>
      <dgm:t>
        <a:bodyPr/>
        <a:lstStyle/>
        <a:p>
          <a:r>
            <a:rPr lang="en-US"/>
            <a:t>Flag : $20</a:t>
          </a:r>
        </a:p>
      </dgm:t>
    </dgm:pt>
    <dgm:pt modelId="{E7ACE8AA-2378-4533-83A1-D046C35E6191}" type="parTrans" cxnId="{0CC6B4CB-E73F-45FD-9145-FDE883A5A5E2}">
      <dgm:prSet/>
      <dgm:spPr/>
      <dgm:t>
        <a:bodyPr/>
        <a:lstStyle/>
        <a:p>
          <a:endParaRPr lang="en-US"/>
        </a:p>
      </dgm:t>
    </dgm:pt>
    <dgm:pt modelId="{710DC074-BE6E-40E8-BDA8-E6B5C18EC916}" type="sibTrans" cxnId="{0CC6B4CB-E73F-45FD-9145-FDE883A5A5E2}">
      <dgm:prSet/>
      <dgm:spPr/>
      <dgm:t>
        <a:bodyPr/>
        <a:lstStyle/>
        <a:p>
          <a:endParaRPr lang="en-US"/>
        </a:p>
      </dgm:t>
    </dgm:pt>
    <dgm:pt modelId="{898CDF0A-35AB-4739-88DF-FA2D6BB487CE}">
      <dgm:prSet/>
      <dgm:spPr/>
      <dgm:t>
        <a:bodyPr/>
        <a:lstStyle/>
        <a:p>
          <a:r>
            <a:rPr lang="en-US"/>
            <a:t>Wooden Sign: $50</a:t>
          </a:r>
        </a:p>
      </dgm:t>
    </dgm:pt>
    <dgm:pt modelId="{8F9C7D8D-FE31-4D96-9EFA-B13CA3912C85}" type="parTrans" cxnId="{DFCE99AB-D6DC-4A7A-8560-D991F314842B}">
      <dgm:prSet/>
      <dgm:spPr/>
      <dgm:t>
        <a:bodyPr/>
        <a:lstStyle/>
        <a:p>
          <a:endParaRPr lang="en-US"/>
        </a:p>
      </dgm:t>
    </dgm:pt>
    <dgm:pt modelId="{9845FDB5-2BD7-43B7-8CA9-9FCE608C7A15}" type="sibTrans" cxnId="{DFCE99AB-D6DC-4A7A-8560-D991F314842B}">
      <dgm:prSet/>
      <dgm:spPr/>
      <dgm:t>
        <a:bodyPr/>
        <a:lstStyle/>
        <a:p>
          <a:endParaRPr lang="en-US"/>
        </a:p>
      </dgm:t>
    </dgm:pt>
    <dgm:pt modelId="{841A8C27-1C45-4A3E-98BC-BFD98D44505A}" type="pres">
      <dgm:prSet presAssocID="{E575D534-7023-40CF-A9C6-E098688D6A38}" presName="Name0" presStyleCnt="0">
        <dgm:presLayoutVars>
          <dgm:dir/>
          <dgm:resizeHandles val="exact"/>
        </dgm:presLayoutVars>
      </dgm:prSet>
      <dgm:spPr/>
    </dgm:pt>
    <dgm:pt modelId="{3A842448-C97C-4C5A-8A5C-EF5BAFE7B84B}" type="pres">
      <dgm:prSet presAssocID="{324075C8-E309-4409-B67C-7A52BB0EB7F7}" presName="node" presStyleLbl="node1" presStyleIdx="0" presStyleCnt="1">
        <dgm:presLayoutVars>
          <dgm:bulletEnabled val="1"/>
        </dgm:presLayoutVars>
      </dgm:prSet>
      <dgm:spPr/>
    </dgm:pt>
  </dgm:ptLst>
  <dgm:cxnLst>
    <dgm:cxn modelId="{0EEE8B44-A67D-417F-8952-50EC2740D3A5}" type="presOf" srcId="{324075C8-E309-4409-B67C-7A52BB0EB7F7}" destId="{3A842448-C97C-4C5A-8A5C-EF5BAFE7B84B}" srcOrd="0" destOrd="0" presId="urn:microsoft.com/office/officeart/2016/7/layout/RepeatingBendingProcessNew"/>
    <dgm:cxn modelId="{E61E0F76-EAB0-466C-99B3-7FD9A5BE30D7}" srcId="{E575D534-7023-40CF-A9C6-E098688D6A38}" destId="{324075C8-E309-4409-B67C-7A52BB0EB7F7}" srcOrd="0" destOrd="0" parTransId="{3E0B7FDA-F0A6-4F4E-B8E9-4D4103139A63}" sibTransId="{E873E9C2-E1B0-432D-AA43-9EEC93307A75}"/>
    <dgm:cxn modelId="{3B984B89-AC64-428C-B2DA-4E0B5DF4F23A}" type="presOf" srcId="{5E8AD3EC-EFB3-46CD-8C7B-1875979A21E7}" destId="{3A842448-C97C-4C5A-8A5C-EF5BAFE7B84B}" srcOrd="0" destOrd="1" presId="urn:microsoft.com/office/officeart/2016/7/layout/RepeatingBendingProcessNew"/>
    <dgm:cxn modelId="{DFCE99AB-D6DC-4A7A-8560-D991F314842B}" srcId="{324075C8-E309-4409-B67C-7A52BB0EB7F7}" destId="{898CDF0A-35AB-4739-88DF-FA2D6BB487CE}" srcOrd="1" destOrd="0" parTransId="{8F9C7D8D-FE31-4D96-9EFA-B13CA3912C85}" sibTransId="{9845FDB5-2BD7-43B7-8CA9-9FCE608C7A15}"/>
    <dgm:cxn modelId="{0CC6B4CB-E73F-45FD-9145-FDE883A5A5E2}" srcId="{324075C8-E309-4409-B67C-7A52BB0EB7F7}" destId="{5E8AD3EC-EFB3-46CD-8C7B-1875979A21E7}" srcOrd="0" destOrd="0" parTransId="{E7ACE8AA-2378-4533-83A1-D046C35E6191}" sibTransId="{710DC074-BE6E-40E8-BDA8-E6B5C18EC916}"/>
    <dgm:cxn modelId="{D96916DE-1255-4E71-896F-0375938E8428}" type="presOf" srcId="{E575D534-7023-40CF-A9C6-E098688D6A38}" destId="{841A8C27-1C45-4A3E-98BC-BFD98D44505A}" srcOrd="0" destOrd="0" presId="urn:microsoft.com/office/officeart/2016/7/layout/RepeatingBendingProcessNew"/>
    <dgm:cxn modelId="{9E275CEC-8DAD-4B0D-ACB5-8F90F7F3E7E1}" type="presOf" srcId="{898CDF0A-35AB-4739-88DF-FA2D6BB487CE}" destId="{3A842448-C97C-4C5A-8A5C-EF5BAFE7B84B}" srcOrd="0" destOrd="2" presId="urn:microsoft.com/office/officeart/2016/7/layout/RepeatingBendingProcessNew"/>
    <dgm:cxn modelId="{B69C00E4-CA60-43B1-A9C1-BC4FB23D1D65}" type="presParOf" srcId="{841A8C27-1C45-4A3E-98BC-BFD98D44505A}" destId="{3A842448-C97C-4C5A-8A5C-EF5BAFE7B84B}"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737199-A041-427E-9048-07844247C4C4}"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0AE11A4D-E004-442F-8AB5-48A9AFE76459}">
      <dgm:prSet/>
      <dgm:spPr/>
      <dgm:t>
        <a:bodyPr/>
        <a:lstStyle/>
        <a:p>
          <a:pPr>
            <a:lnSpc>
              <a:spcPct val="100000"/>
            </a:lnSpc>
          </a:pPr>
          <a:r>
            <a:rPr lang="en-US" b="1"/>
            <a:t>Social media</a:t>
          </a:r>
          <a:endParaRPr lang="en-US"/>
        </a:p>
      </dgm:t>
    </dgm:pt>
    <dgm:pt modelId="{18D77AC0-F230-4BDE-97A1-463137AD44BD}" type="parTrans" cxnId="{BF385516-1867-42F3-8EE9-F0586DC9017B}">
      <dgm:prSet/>
      <dgm:spPr/>
      <dgm:t>
        <a:bodyPr/>
        <a:lstStyle/>
        <a:p>
          <a:endParaRPr lang="en-US"/>
        </a:p>
      </dgm:t>
    </dgm:pt>
    <dgm:pt modelId="{695D89FB-9744-4636-A74D-04B8CFF4266A}" type="sibTrans" cxnId="{BF385516-1867-42F3-8EE9-F0586DC9017B}">
      <dgm:prSet/>
      <dgm:spPr/>
      <dgm:t>
        <a:bodyPr/>
        <a:lstStyle/>
        <a:p>
          <a:endParaRPr lang="en-US"/>
        </a:p>
      </dgm:t>
    </dgm:pt>
    <dgm:pt modelId="{7C7D7DF7-D297-4749-B4FF-B4CB5F18A8F8}">
      <dgm:prSet/>
      <dgm:spPr/>
      <dgm:t>
        <a:bodyPr/>
        <a:lstStyle/>
        <a:p>
          <a:pPr>
            <a:lnSpc>
              <a:spcPct val="100000"/>
            </a:lnSpc>
          </a:pPr>
          <a:r>
            <a:rPr lang="en-US"/>
            <a:t>LinkedIn, Instagram &amp; Facebook</a:t>
          </a:r>
        </a:p>
      </dgm:t>
    </dgm:pt>
    <dgm:pt modelId="{FFA655CC-1B76-4654-9084-1AB31FB633B6}" type="parTrans" cxnId="{E33AD81D-406C-4326-ADD1-1E3BF7112BBA}">
      <dgm:prSet/>
      <dgm:spPr/>
      <dgm:t>
        <a:bodyPr/>
        <a:lstStyle/>
        <a:p>
          <a:endParaRPr lang="en-US"/>
        </a:p>
      </dgm:t>
    </dgm:pt>
    <dgm:pt modelId="{7ACFE9C8-22E0-489C-B74B-B3C21866CE50}" type="sibTrans" cxnId="{E33AD81D-406C-4326-ADD1-1E3BF7112BBA}">
      <dgm:prSet/>
      <dgm:spPr/>
      <dgm:t>
        <a:bodyPr/>
        <a:lstStyle/>
        <a:p>
          <a:endParaRPr lang="en-US"/>
        </a:p>
      </dgm:t>
    </dgm:pt>
    <dgm:pt modelId="{087CE87E-95E1-4ED0-90AF-97EC5654D2EF}">
      <dgm:prSet/>
      <dgm:spPr/>
      <dgm:t>
        <a:bodyPr/>
        <a:lstStyle/>
        <a:p>
          <a:pPr>
            <a:lnSpc>
              <a:spcPct val="100000"/>
            </a:lnSpc>
          </a:pPr>
          <a:r>
            <a:rPr lang="en-US"/>
            <a:t>Strong social media campaign </a:t>
          </a:r>
        </a:p>
      </dgm:t>
    </dgm:pt>
    <dgm:pt modelId="{F5C7248F-F31B-495D-BA28-58F4A23DE70F}" type="parTrans" cxnId="{03E063B6-1B98-45E7-BE7F-3116FF2D69A9}">
      <dgm:prSet/>
      <dgm:spPr/>
      <dgm:t>
        <a:bodyPr/>
        <a:lstStyle/>
        <a:p>
          <a:endParaRPr lang="en-US"/>
        </a:p>
      </dgm:t>
    </dgm:pt>
    <dgm:pt modelId="{CA9D646A-10F6-4D9D-90C9-76DA4508858B}" type="sibTrans" cxnId="{03E063B6-1B98-45E7-BE7F-3116FF2D69A9}">
      <dgm:prSet/>
      <dgm:spPr/>
      <dgm:t>
        <a:bodyPr/>
        <a:lstStyle/>
        <a:p>
          <a:endParaRPr lang="en-US"/>
        </a:p>
      </dgm:t>
    </dgm:pt>
    <dgm:pt modelId="{92006709-E8F3-4B79-BB55-7AD3B0676DA0}">
      <dgm:prSet/>
      <dgm:spPr/>
      <dgm:t>
        <a:bodyPr/>
        <a:lstStyle/>
        <a:p>
          <a:pPr>
            <a:lnSpc>
              <a:spcPct val="100000"/>
            </a:lnSpc>
          </a:pPr>
          <a:r>
            <a:rPr lang="en-US" b="1"/>
            <a:t>Publicity</a:t>
          </a:r>
          <a:endParaRPr lang="en-US"/>
        </a:p>
      </dgm:t>
    </dgm:pt>
    <dgm:pt modelId="{60756D40-849D-4B2C-9E2D-6609A53031AC}" type="parTrans" cxnId="{B16479CE-3981-4385-B111-A8E9C27D97A6}">
      <dgm:prSet/>
      <dgm:spPr/>
      <dgm:t>
        <a:bodyPr/>
        <a:lstStyle/>
        <a:p>
          <a:endParaRPr lang="en-US"/>
        </a:p>
      </dgm:t>
    </dgm:pt>
    <dgm:pt modelId="{4E003B8F-A1C7-41F6-A5F2-597C0471380F}" type="sibTrans" cxnId="{B16479CE-3981-4385-B111-A8E9C27D97A6}">
      <dgm:prSet/>
      <dgm:spPr/>
      <dgm:t>
        <a:bodyPr/>
        <a:lstStyle/>
        <a:p>
          <a:endParaRPr lang="en-US"/>
        </a:p>
      </dgm:t>
    </dgm:pt>
    <dgm:pt modelId="{03CF521A-F5BC-4EC4-87EC-C382E881C7DB}">
      <dgm:prSet/>
      <dgm:spPr/>
      <dgm:t>
        <a:bodyPr/>
        <a:lstStyle/>
        <a:p>
          <a:pPr>
            <a:lnSpc>
              <a:spcPct val="100000"/>
            </a:lnSpc>
          </a:pPr>
          <a:r>
            <a:rPr lang="en-US"/>
            <a:t>MNSU </a:t>
          </a:r>
          <a:r>
            <a:rPr lang="en-US" i="0"/>
            <a:t>Reporter</a:t>
          </a:r>
          <a:endParaRPr lang="en-US"/>
        </a:p>
      </dgm:t>
    </dgm:pt>
    <dgm:pt modelId="{42BF6EDB-23D5-43E4-8382-A30E82FA11B2}" type="parTrans" cxnId="{0A8A80E0-BE15-41AE-821A-CF9BA8A77FD5}">
      <dgm:prSet/>
      <dgm:spPr/>
      <dgm:t>
        <a:bodyPr/>
        <a:lstStyle/>
        <a:p>
          <a:endParaRPr lang="en-US"/>
        </a:p>
      </dgm:t>
    </dgm:pt>
    <dgm:pt modelId="{0577DBEA-06C7-47E5-8482-0FE406A697C5}" type="sibTrans" cxnId="{0A8A80E0-BE15-41AE-821A-CF9BA8A77FD5}">
      <dgm:prSet/>
      <dgm:spPr/>
      <dgm:t>
        <a:bodyPr/>
        <a:lstStyle/>
        <a:p>
          <a:endParaRPr lang="en-US"/>
        </a:p>
      </dgm:t>
    </dgm:pt>
    <dgm:pt modelId="{D0C56175-52AD-4D6C-B8D5-C6AFDFA6F531}">
      <dgm:prSet/>
      <dgm:spPr/>
      <dgm:t>
        <a:bodyPr/>
        <a:lstStyle/>
        <a:p>
          <a:pPr>
            <a:lnSpc>
              <a:spcPct val="100000"/>
            </a:lnSpc>
          </a:pPr>
          <a:r>
            <a:rPr lang="en-US"/>
            <a:t>Charity promotion</a:t>
          </a:r>
        </a:p>
      </dgm:t>
    </dgm:pt>
    <dgm:pt modelId="{179AF231-9A5D-412C-B57E-4C25AC530FB0}" type="parTrans" cxnId="{31685F21-76F9-4A0A-9BE4-5EB7D61EA89D}">
      <dgm:prSet/>
      <dgm:spPr/>
      <dgm:t>
        <a:bodyPr/>
        <a:lstStyle/>
        <a:p>
          <a:endParaRPr lang="en-US"/>
        </a:p>
      </dgm:t>
    </dgm:pt>
    <dgm:pt modelId="{BC1F00DD-2225-42B2-B20B-FA82BAD6B56A}" type="sibTrans" cxnId="{31685F21-76F9-4A0A-9BE4-5EB7D61EA89D}">
      <dgm:prSet/>
      <dgm:spPr/>
      <dgm:t>
        <a:bodyPr/>
        <a:lstStyle/>
        <a:p>
          <a:endParaRPr lang="en-US"/>
        </a:p>
      </dgm:t>
    </dgm:pt>
    <dgm:pt modelId="{78C1C4DE-10D1-4E3C-A3F1-28A0D21918C9}">
      <dgm:prSet/>
      <dgm:spPr/>
      <dgm:t>
        <a:bodyPr/>
        <a:lstStyle/>
        <a:p>
          <a:pPr>
            <a:lnSpc>
              <a:spcPct val="100000"/>
            </a:lnSpc>
          </a:pPr>
          <a:r>
            <a:rPr lang="en-US" dirty="0"/>
            <a:t>Radio</a:t>
          </a:r>
          <a:r>
            <a:rPr lang="en-US" b="1" dirty="0"/>
            <a:t> </a:t>
          </a:r>
          <a:r>
            <a:rPr lang="en-US" dirty="0"/>
            <a:t>ads</a:t>
          </a:r>
        </a:p>
      </dgm:t>
    </dgm:pt>
    <dgm:pt modelId="{975505B1-0E08-485C-BB38-577FC2A7D1FF}" type="parTrans" cxnId="{2F4905A3-8A96-4054-ABA4-ABC11B1FBE47}">
      <dgm:prSet/>
      <dgm:spPr/>
      <dgm:t>
        <a:bodyPr/>
        <a:lstStyle/>
        <a:p>
          <a:endParaRPr lang="en-US"/>
        </a:p>
      </dgm:t>
    </dgm:pt>
    <dgm:pt modelId="{12222054-F3F0-4546-A8EA-9EA5E3E3FF6C}" type="sibTrans" cxnId="{2F4905A3-8A96-4054-ABA4-ABC11B1FBE47}">
      <dgm:prSet/>
      <dgm:spPr/>
      <dgm:t>
        <a:bodyPr/>
        <a:lstStyle/>
        <a:p>
          <a:endParaRPr lang="en-US"/>
        </a:p>
      </dgm:t>
    </dgm:pt>
    <dgm:pt modelId="{6DB9D163-54D1-4678-9955-3BB07D1FB4DC}">
      <dgm:prSet/>
      <dgm:spPr/>
      <dgm:t>
        <a:bodyPr/>
        <a:lstStyle/>
        <a:p>
          <a:pPr>
            <a:lnSpc>
              <a:spcPct val="100000"/>
            </a:lnSpc>
          </a:pPr>
          <a:r>
            <a:rPr lang="en-US" b="1" dirty="0"/>
            <a:t>Flyers &amp; Posters around campus </a:t>
          </a:r>
          <a:endParaRPr lang="en-US" dirty="0"/>
        </a:p>
      </dgm:t>
    </dgm:pt>
    <dgm:pt modelId="{81551D9E-F12A-41A1-907D-C8F7BA0C2E4F}" type="parTrans" cxnId="{2D096227-14C5-402C-8ADC-D66ACC708EDE}">
      <dgm:prSet/>
      <dgm:spPr/>
      <dgm:t>
        <a:bodyPr/>
        <a:lstStyle/>
        <a:p>
          <a:endParaRPr lang="en-US"/>
        </a:p>
      </dgm:t>
    </dgm:pt>
    <dgm:pt modelId="{8E7072A9-B883-4E53-999F-A3796E2C7F6B}" type="sibTrans" cxnId="{2D096227-14C5-402C-8ADC-D66ACC708EDE}">
      <dgm:prSet/>
      <dgm:spPr/>
      <dgm:t>
        <a:bodyPr/>
        <a:lstStyle/>
        <a:p>
          <a:endParaRPr lang="en-US"/>
        </a:p>
      </dgm:t>
    </dgm:pt>
    <dgm:pt modelId="{A2991B04-B4D4-4B4A-A6E4-8972318B9802}">
      <dgm:prSet/>
      <dgm:spPr/>
      <dgm:t>
        <a:bodyPr/>
        <a:lstStyle/>
        <a:p>
          <a:pPr>
            <a:lnSpc>
              <a:spcPct val="100000"/>
            </a:lnSpc>
          </a:pPr>
          <a:r>
            <a:rPr lang="en-US"/>
            <a:t>$100 campus printing service allowance</a:t>
          </a:r>
        </a:p>
      </dgm:t>
    </dgm:pt>
    <dgm:pt modelId="{17B364FD-2C6E-4752-8032-014633D88D91}" type="parTrans" cxnId="{50E1209A-B23B-471A-9388-2FCFB18910F7}">
      <dgm:prSet/>
      <dgm:spPr/>
      <dgm:t>
        <a:bodyPr/>
        <a:lstStyle/>
        <a:p>
          <a:endParaRPr lang="en-US"/>
        </a:p>
      </dgm:t>
    </dgm:pt>
    <dgm:pt modelId="{D5A552EC-B85E-4952-875A-ED298B97636E}" type="sibTrans" cxnId="{50E1209A-B23B-471A-9388-2FCFB18910F7}">
      <dgm:prSet/>
      <dgm:spPr/>
      <dgm:t>
        <a:bodyPr/>
        <a:lstStyle/>
        <a:p>
          <a:endParaRPr lang="en-US"/>
        </a:p>
      </dgm:t>
    </dgm:pt>
    <dgm:pt modelId="{67DD1A5C-5944-4F92-A5E3-A7775BCF3455}" type="pres">
      <dgm:prSet presAssocID="{56737199-A041-427E-9048-07844247C4C4}" presName="root" presStyleCnt="0">
        <dgm:presLayoutVars>
          <dgm:dir/>
          <dgm:resizeHandles val="exact"/>
        </dgm:presLayoutVars>
      </dgm:prSet>
      <dgm:spPr/>
    </dgm:pt>
    <dgm:pt modelId="{7DB8F254-0E4E-4FF5-BC9C-2254242680E2}" type="pres">
      <dgm:prSet presAssocID="{0AE11A4D-E004-442F-8AB5-48A9AFE76459}" presName="compNode" presStyleCnt="0"/>
      <dgm:spPr/>
    </dgm:pt>
    <dgm:pt modelId="{15E762CF-A344-4D89-A637-95FF5FEABFC7}" type="pres">
      <dgm:prSet presAssocID="{0AE11A4D-E004-442F-8AB5-48A9AFE76459}" presName="bgRect" presStyleLbl="bgShp" presStyleIdx="0" presStyleCnt="3"/>
      <dgm:spPr/>
    </dgm:pt>
    <dgm:pt modelId="{2FC2AB98-C937-4D9B-9C62-BACFED3B5F87}" type="pres">
      <dgm:prSet presAssocID="{0AE11A4D-E004-442F-8AB5-48A9AFE764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3AD41938-780D-4B37-BD8F-23C2DD87D0B9}" type="pres">
      <dgm:prSet presAssocID="{0AE11A4D-E004-442F-8AB5-48A9AFE76459}" presName="spaceRect" presStyleCnt="0"/>
      <dgm:spPr/>
    </dgm:pt>
    <dgm:pt modelId="{6845293C-A106-4463-A361-B30F8A362B83}" type="pres">
      <dgm:prSet presAssocID="{0AE11A4D-E004-442F-8AB5-48A9AFE76459}" presName="parTx" presStyleLbl="revTx" presStyleIdx="0" presStyleCnt="6">
        <dgm:presLayoutVars>
          <dgm:chMax val="0"/>
          <dgm:chPref val="0"/>
        </dgm:presLayoutVars>
      </dgm:prSet>
      <dgm:spPr/>
    </dgm:pt>
    <dgm:pt modelId="{E9F7C8A5-2034-452A-8F80-D40FF5778954}" type="pres">
      <dgm:prSet presAssocID="{0AE11A4D-E004-442F-8AB5-48A9AFE76459}" presName="desTx" presStyleLbl="revTx" presStyleIdx="1" presStyleCnt="6">
        <dgm:presLayoutVars/>
      </dgm:prSet>
      <dgm:spPr/>
    </dgm:pt>
    <dgm:pt modelId="{D20E3B01-7291-41CB-88BA-DAF8077555BC}" type="pres">
      <dgm:prSet presAssocID="{695D89FB-9744-4636-A74D-04B8CFF4266A}" presName="sibTrans" presStyleCnt="0"/>
      <dgm:spPr/>
    </dgm:pt>
    <dgm:pt modelId="{3F577F01-7374-4EEE-9105-9CD8B0409276}" type="pres">
      <dgm:prSet presAssocID="{92006709-E8F3-4B79-BB55-7AD3B0676DA0}" presName="compNode" presStyleCnt="0"/>
      <dgm:spPr/>
    </dgm:pt>
    <dgm:pt modelId="{BB5BC098-AE8B-448F-84CA-99395F894623}" type="pres">
      <dgm:prSet presAssocID="{92006709-E8F3-4B79-BB55-7AD3B0676DA0}" presName="bgRect" presStyleLbl="bgShp" presStyleIdx="1" presStyleCnt="3"/>
      <dgm:spPr/>
    </dgm:pt>
    <dgm:pt modelId="{22926D43-872B-4844-A4EF-CE3874594EE6}" type="pres">
      <dgm:prSet presAssocID="{92006709-E8F3-4B79-BB55-7AD3B0676D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a:ext>
      </dgm:extLst>
    </dgm:pt>
    <dgm:pt modelId="{C118CE9B-F849-465D-A0B1-49F3A8DF3B7D}" type="pres">
      <dgm:prSet presAssocID="{92006709-E8F3-4B79-BB55-7AD3B0676DA0}" presName="spaceRect" presStyleCnt="0"/>
      <dgm:spPr/>
    </dgm:pt>
    <dgm:pt modelId="{13FE1D2A-2A4B-4DC3-B275-E575D75514D9}" type="pres">
      <dgm:prSet presAssocID="{92006709-E8F3-4B79-BB55-7AD3B0676DA0}" presName="parTx" presStyleLbl="revTx" presStyleIdx="2" presStyleCnt="6">
        <dgm:presLayoutVars>
          <dgm:chMax val="0"/>
          <dgm:chPref val="0"/>
        </dgm:presLayoutVars>
      </dgm:prSet>
      <dgm:spPr/>
    </dgm:pt>
    <dgm:pt modelId="{F9C089DE-1B62-470D-9AF4-640E9AC6B8E2}" type="pres">
      <dgm:prSet presAssocID="{92006709-E8F3-4B79-BB55-7AD3B0676DA0}" presName="desTx" presStyleLbl="revTx" presStyleIdx="3" presStyleCnt="6">
        <dgm:presLayoutVars/>
      </dgm:prSet>
      <dgm:spPr/>
    </dgm:pt>
    <dgm:pt modelId="{A429FEEB-166B-4BC9-97F9-F1B539015DA8}" type="pres">
      <dgm:prSet presAssocID="{4E003B8F-A1C7-41F6-A5F2-597C0471380F}" presName="sibTrans" presStyleCnt="0"/>
      <dgm:spPr/>
    </dgm:pt>
    <dgm:pt modelId="{883B547B-9C20-40C2-A9F2-4D710264DF9E}" type="pres">
      <dgm:prSet presAssocID="{6DB9D163-54D1-4678-9955-3BB07D1FB4DC}" presName="compNode" presStyleCnt="0"/>
      <dgm:spPr/>
    </dgm:pt>
    <dgm:pt modelId="{61E3881A-A7A3-452B-AAC1-BBB7AEF09683}" type="pres">
      <dgm:prSet presAssocID="{6DB9D163-54D1-4678-9955-3BB07D1FB4DC}" presName="bgRect" presStyleLbl="bgShp" presStyleIdx="2" presStyleCnt="3"/>
      <dgm:spPr/>
    </dgm:pt>
    <dgm:pt modelId="{14D454F3-7AF7-4DFC-A258-B7FC54502493}" type="pres">
      <dgm:prSet presAssocID="{6DB9D163-54D1-4678-9955-3BB07D1FB4D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4585042B-412A-4A72-AFED-93B1E0089C56}" type="pres">
      <dgm:prSet presAssocID="{6DB9D163-54D1-4678-9955-3BB07D1FB4DC}" presName="spaceRect" presStyleCnt="0"/>
      <dgm:spPr/>
    </dgm:pt>
    <dgm:pt modelId="{8116AAA5-C628-456C-BB79-89F457C5306A}" type="pres">
      <dgm:prSet presAssocID="{6DB9D163-54D1-4678-9955-3BB07D1FB4DC}" presName="parTx" presStyleLbl="revTx" presStyleIdx="4" presStyleCnt="6">
        <dgm:presLayoutVars>
          <dgm:chMax val="0"/>
          <dgm:chPref val="0"/>
        </dgm:presLayoutVars>
      </dgm:prSet>
      <dgm:spPr/>
    </dgm:pt>
    <dgm:pt modelId="{1059AEED-7BF2-43F6-B9B5-27A90E5825ED}" type="pres">
      <dgm:prSet presAssocID="{6DB9D163-54D1-4678-9955-3BB07D1FB4DC}" presName="desTx" presStyleLbl="revTx" presStyleIdx="5" presStyleCnt="6">
        <dgm:presLayoutVars/>
      </dgm:prSet>
      <dgm:spPr/>
    </dgm:pt>
  </dgm:ptLst>
  <dgm:cxnLst>
    <dgm:cxn modelId="{7D6E2416-5984-4FBC-9B57-8824B9931342}" type="presOf" srcId="{92006709-E8F3-4B79-BB55-7AD3B0676DA0}" destId="{13FE1D2A-2A4B-4DC3-B275-E575D75514D9}" srcOrd="0" destOrd="0" presId="urn:microsoft.com/office/officeart/2018/2/layout/IconVerticalSolidList"/>
    <dgm:cxn modelId="{BF385516-1867-42F3-8EE9-F0586DC9017B}" srcId="{56737199-A041-427E-9048-07844247C4C4}" destId="{0AE11A4D-E004-442F-8AB5-48A9AFE76459}" srcOrd="0" destOrd="0" parTransId="{18D77AC0-F230-4BDE-97A1-463137AD44BD}" sibTransId="{695D89FB-9744-4636-A74D-04B8CFF4266A}"/>
    <dgm:cxn modelId="{E33AD81D-406C-4326-ADD1-1E3BF7112BBA}" srcId="{0AE11A4D-E004-442F-8AB5-48A9AFE76459}" destId="{7C7D7DF7-D297-4749-B4FF-B4CB5F18A8F8}" srcOrd="0" destOrd="0" parTransId="{FFA655CC-1B76-4654-9084-1AB31FB633B6}" sibTransId="{7ACFE9C8-22E0-489C-B74B-B3C21866CE50}"/>
    <dgm:cxn modelId="{31685F21-76F9-4A0A-9BE4-5EB7D61EA89D}" srcId="{92006709-E8F3-4B79-BB55-7AD3B0676DA0}" destId="{D0C56175-52AD-4D6C-B8D5-C6AFDFA6F531}" srcOrd="1" destOrd="0" parTransId="{179AF231-9A5D-412C-B57E-4C25AC530FB0}" sibTransId="{BC1F00DD-2225-42B2-B20B-FA82BAD6B56A}"/>
    <dgm:cxn modelId="{2D096227-14C5-402C-8ADC-D66ACC708EDE}" srcId="{56737199-A041-427E-9048-07844247C4C4}" destId="{6DB9D163-54D1-4678-9955-3BB07D1FB4DC}" srcOrd="2" destOrd="0" parTransId="{81551D9E-F12A-41A1-907D-C8F7BA0C2E4F}" sibTransId="{8E7072A9-B883-4E53-999F-A3796E2C7F6B}"/>
    <dgm:cxn modelId="{8954D538-53E4-47BE-9070-631B4E0495D0}" type="presOf" srcId="{56737199-A041-427E-9048-07844247C4C4}" destId="{67DD1A5C-5944-4F92-A5E3-A7775BCF3455}" srcOrd="0" destOrd="0" presId="urn:microsoft.com/office/officeart/2018/2/layout/IconVerticalSolidList"/>
    <dgm:cxn modelId="{FD8A814F-28FA-4DE1-8132-1F81E2472438}" type="presOf" srcId="{03CF521A-F5BC-4EC4-87EC-C382E881C7DB}" destId="{F9C089DE-1B62-470D-9AF4-640E9AC6B8E2}" srcOrd="0" destOrd="0" presId="urn:microsoft.com/office/officeart/2018/2/layout/IconVerticalSolidList"/>
    <dgm:cxn modelId="{6145FA53-F621-4709-97FE-A9177F66C8A1}" type="presOf" srcId="{78C1C4DE-10D1-4E3C-A3F1-28A0D21918C9}" destId="{F9C089DE-1B62-470D-9AF4-640E9AC6B8E2}" srcOrd="0" destOrd="2" presId="urn:microsoft.com/office/officeart/2018/2/layout/IconVerticalSolidList"/>
    <dgm:cxn modelId="{10C5315A-B578-4010-8928-56FAD3DBE47D}" type="presOf" srcId="{0AE11A4D-E004-442F-8AB5-48A9AFE76459}" destId="{6845293C-A106-4463-A361-B30F8A362B83}" srcOrd="0" destOrd="0" presId="urn:microsoft.com/office/officeart/2018/2/layout/IconVerticalSolidList"/>
    <dgm:cxn modelId="{2C0D2980-4BF1-42F3-B269-C01680AA5786}" type="presOf" srcId="{D0C56175-52AD-4D6C-B8D5-C6AFDFA6F531}" destId="{F9C089DE-1B62-470D-9AF4-640E9AC6B8E2}" srcOrd="0" destOrd="1" presId="urn:microsoft.com/office/officeart/2018/2/layout/IconVerticalSolidList"/>
    <dgm:cxn modelId="{50E1209A-B23B-471A-9388-2FCFB18910F7}" srcId="{6DB9D163-54D1-4678-9955-3BB07D1FB4DC}" destId="{A2991B04-B4D4-4B4A-A6E4-8972318B9802}" srcOrd="0" destOrd="0" parTransId="{17B364FD-2C6E-4752-8032-014633D88D91}" sibTransId="{D5A552EC-B85E-4952-875A-ED298B97636E}"/>
    <dgm:cxn modelId="{2F4905A3-8A96-4054-ABA4-ABC11B1FBE47}" srcId="{92006709-E8F3-4B79-BB55-7AD3B0676DA0}" destId="{78C1C4DE-10D1-4E3C-A3F1-28A0D21918C9}" srcOrd="2" destOrd="0" parTransId="{975505B1-0E08-485C-BB38-577FC2A7D1FF}" sibTransId="{12222054-F3F0-4546-A8EA-9EA5E3E3FF6C}"/>
    <dgm:cxn modelId="{40D12DB3-F174-465C-9E08-C1EA9A8CDC15}" type="presOf" srcId="{6DB9D163-54D1-4678-9955-3BB07D1FB4DC}" destId="{8116AAA5-C628-456C-BB79-89F457C5306A}" srcOrd="0" destOrd="0" presId="urn:microsoft.com/office/officeart/2018/2/layout/IconVerticalSolidList"/>
    <dgm:cxn modelId="{03E063B6-1B98-45E7-BE7F-3116FF2D69A9}" srcId="{0AE11A4D-E004-442F-8AB5-48A9AFE76459}" destId="{087CE87E-95E1-4ED0-90AF-97EC5654D2EF}" srcOrd="1" destOrd="0" parTransId="{F5C7248F-F31B-495D-BA28-58F4A23DE70F}" sibTransId="{CA9D646A-10F6-4D9D-90C9-76DA4508858B}"/>
    <dgm:cxn modelId="{B16479CE-3981-4385-B111-A8E9C27D97A6}" srcId="{56737199-A041-427E-9048-07844247C4C4}" destId="{92006709-E8F3-4B79-BB55-7AD3B0676DA0}" srcOrd="1" destOrd="0" parTransId="{60756D40-849D-4B2C-9E2D-6609A53031AC}" sibTransId="{4E003B8F-A1C7-41F6-A5F2-597C0471380F}"/>
    <dgm:cxn modelId="{0A8A80E0-BE15-41AE-821A-CF9BA8A77FD5}" srcId="{92006709-E8F3-4B79-BB55-7AD3B0676DA0}" destId="{03CF521A-F5BC-4EC4-87EC-C382E881C7DB}" srcOrd="0" destOrd="0" parTransId="{42BF6EDB-23D5-43E4-8382-A30E82FA11B2}" sibTransId="{0577DBEA-06C7-47E5-8482-0FE406A697C5}"/>
    <dgm:cxn modelId="{89728BE7-4AEC-47D8-881C-9710838720F8}" type="presOf" srcId="{7C7D7DF7-D297-4749-B4FF-B4CB5F18A8F8}" destId="{E9F7C8A5-2034-452A-8F80-D40FF5778954}" srcOrd="0" destOrd="0" presId="urn:microsoft.com/office/officeart/2018/2/layout/IconVerticalSolidList"/>
    <dgm:cxn modelId="{8D909DE9-6771-4B15-9CE0-BD2002C9A84B}" type="presOf" srcId="{A2991B04-B4D4-4B4A-A6E4-8972318B9802}" destId="{1059AEED-7BF2-43F6-B9B5-27A90E5825ED}" srcOrd="0" destOrd="0" presId="urn:microsoft.com/office/officeart/2018/2/layout/IconVerticalSolidList"/>
    <dgm:cxn modelId="{851DF6F7-5277-4D43-BB85-C4257891A1A5}" type="presOf" srcId="{087CE87E-95E1-4ED0-90AF-97EC5654D2EF}" destId="{E9F7C8A5-2034-452A-8F80-D40FF5778954}" srcOrd="0" destOrd="1" presId="urn:microsoft.com/office/officeart/2018/2/layout/IconVerticalSolidList"/>
    <dgm:cxn modelId="{6F590738-4F7A-4108-8A5E-541A14BB5863}" type="presParOf" srcId="{67DD1A5C-5944-4F92-A5E3-A7775BCF3455}" destId="{7DB8F254-0E4E-4FF5-BC9C-2254242680E2}" srcOrd="0" destOrd="0" presId="urn:microsoft.com/office/officeart/2018/2/layout/IconVerticalSolidList"/>
    <dgm:cxn modelId="{E9827D13-E91B-4813-9FE0-1398E0EF2FDB}" type="presParOf" srcId="{7DB8F254-0E4E-4FF5-BC9C-2254242680E2}" destId="{15E762CF-A344-4D89-A637-95FF5FEABFC7}" srcOrd="0" destOrd="0" presId="urn:microsoft.com/office/officeart/2018/2/layout/IconVerticalSolidList"/>
    <dgm:cxn modelId="{745BD0AB-07D3-4A23-8FD1-D587959B5C1A}" type="presParOf" srcId="{7DB8F254-0E4E-4FF5-BC9C-2254242680E2}" destId="{2FC2AB98-C937-4D9B-9C62-BACFED3B5F87}" srcOrd="1" destOrd="0" presId="urn:microsoft.com/office/officeart/2018/2/layout/IconVerticalSolidList"/>
    <dgm:cxn modelId="{05161FC8-9FB2-4C32-97FC-B9463D1FB1B2}" type="presParOf" srcId="{7DB8F254-0E4E-4FF5-BC9C-2254242680E2}" destId="{3AD41938-780D-4B37-BD8F-23C2DD87D0B9}" srcOrd="2" destOrd="0" presId="urn:microsoft.com/office/officeart/2018/2/layout/IconVerticalSolidList"/>
    <dgm:cxn modelId="{47CA6010-6D6A-4161-88E1-0424FA9CAAE3}" type="presParOf" srcId="{7DB8F254-0E4E-4FF5-BC9C-2254242680E2}" destId="{6845293C-A106-4463-A361-B30F8A362B83}" srcOrd="3" destOrd="0" presId="urn:microsoft.com/office/officeart/2018/2/layout/IconVerticalSolidList"/>
    <dgm:cxn modelId="{553D6CA6-5D00-49E0-BA35-0F6D79641ADF}" type="presParOf" srcId="{7DB8F254-0E4E-4FF5-BC9C-2254242680E2}" destId="{E9F7C8A5-2034-452A-8F80-D40FF5778954}" srcOrd="4" destOrd="0" presId="urn:microsoft.com/office/officeart/2018/2/layout/IconVerticalSolidList"/>
    <dgm:cxn modelId="{3984662D-373C-4EFE-891E-F5CAA4025A41}" type="presParOf" srcId="{67DD1A5C-5944-4F92-A5E3-A7775BCF3455}" destId="{D20E3B01-7291-41CB-88BA-DAF8077555BC}" srcOrd="1" destOrd="0" presId="urn:microsoft.com/office/officeart/2018/2/layout/IconVerticalSolidList"/>
    <dgm:cxn modelId="{5D31F8A4-BF7D-424D-88CC-6B89A958A1BD}" type="presParOf" srcId="{67DD1A5C-5944-4F92-A5E3-A7775BCF3455}" destId="{3F577F01-7374-4EEE-9105-9CD8B0409276}" srcOrd="2" destOrd="0" presId="urn:microsoft.com/office/officeart/2018/2/layout/IconVerticalSolidList"/>
    <dgm:cxn modelId="{DA5CF66F-628E-4F0A-A371-C883227A1855}" type="presParOf" srcId="{3F577F01-7374-4EEE-9105-9CD8B0409276}" destId="{BB5BC098-AE8B-448F-84CA-99395F894623}" srcOrd="0" destOrd="0" presId="urn:microsoft.com/office/officeart/2018/2/layout/IconVerticalSolidList"/>
    <dgm:cxn modelId="{AB2C32EA-6FFB-4195-9473-96E7EFB83AA1}" type="presParOf" srcId="{3F577F01-7374-4EEE-9105-9CD8B0409276}" destId="{22926D43-872B-4844-A4EF-CE3874594EE6}" srcOrd="1" destOrd="0" presId="urn:microsoft.com/office/officeart/2018/2/layout/IconVerticalSolidList"/>
    <dgm:cxn modelId="{0FD88E34-6551-46E4-9FB6-1E53509F8B55}" type="presParOf" srcId="{3F577F01-7374-4EEE-9105-9CD8B0409276}" destId="{C118CE9B-F849-465D-A0B1-49F3A8DF3B7D}" srcOrd="2" destOrd="0" presId="urn:microsoft.com/office/officeart/2018/2/layout/IconVerticalSolidList"/>
    <dgm:cxn modelId="{7B9F5552-729D-4A52-A3EC-D3FEA208367E}" type="presParOf" srcId="{3F577F01-7374-4EEE-9105-9CD8B0409276}" destId="{13FE1D2A-2A4B-4DC3-B275-E575D75514D9}" srcOrd="3" destOrd="0" presId="urn:microsoft.com/office/officeart/2018/2/layout/IconVerticalSolidList"/>
    <dgm:cxn modelId="{ECA75CF4-2923-4A62-A617-9FF3B663B797}" type="presParOf" srcId="{3F577F01-7374-4EEE-9105-9CD8B0409276}" destId="{F9C089DE-1B62-470D-9AF4-640E9AC6B8E2}" srcOrd="4" destOrd="0" presId="urn:microsoft.com/office/officeart/2018/2/layout/IconVerticalSolidList"/>
    <dgm:cxn modelId="{6E3C617A-4C1E-4F8F-806C-5591D64A74B1}" type="presParOf" srcId="{67DD1A5C-5944-4F92-A5E3-A7775BCF3455}" destId="{A429FEEB-166B-4BC9-97F9-F1B539015DA8}" srcOrd="3" destOrd="0" presId="urn:microsoft.com/office/officeart/2018/2/layout/IconVerticalSolidList"/>
    <dgm:cxn modelId="{C77A411B-83C2-4264-B613-39D78D8E517D}" type="presParOf" srcId="{67DD1A5C-5944-4F92-A5E3-A7775BCF3455}" destId="{883B547B-9C20-40C2-A9F2-4D710264DF9E}" srcOrd="4" destOrd="0" presId="urn:microsoft.com/office/officeart/2018/2/layout/IconVerticalSolidList"/>
    <dgm:cxn modelId="{559B672F-80AA-4B6D-B77E-5A82EEBDD608}" type="presParOf" srcId="{883B547B-9C20-40C2-A9F2-4D710264DF9E}" destId="{61E3881A-A7A3-452B-AAC1-BBB7AEF09683}" srcOrd="0" destOrd="0" presId="urn:microsoft.com/office/officeart/2018/2/layout/IconVerticalSolidList"/>
    <dgm:cxn modelId="{CD064370-179E-4BFE-AD4C-6CC89D5BAAFD}" type="presParOf" srcId="{883B547B-9C20-40C2-A9F2-4D710264DF9E}" destId="{14D454F3-7AF7-4DFC-A258-B7FC54502493}" srcOrd="1" destOrd="0" presId="urn:microsoft.com/office/officeart/2018/2/layout/IconVerticalSolidList"/>
    <dgm:cxn modelId="{6A9E59BE-24AD-48D0-8B29-97421F69ABD7}" type="presParOf" srcId="{883B547B-9C20-40C2-A9F2-4D710264DF9E}" destId="{4585042B-412A-4A72-AFED-93B1E0089C56}" srcOrd="2" destOrd="0" presId="urn:microsoft.com/office/officeart/2018/2/layout/IconVerticalSolidList"/>
    <dgm:cxn modelId="{0A57860D-A639-4863-ADA5-FC0C9B7876AD}" type="presParOf" srcId="{883B547B-9C20-40C2-A9F2-4D710264DF9E}" destId="{8116AAA5-C628-456C-BB79-89F457C5306A}" srcOrd="3" destOrd="0" presId="urn:microsoft.com/office/officeart/2018/2/layout/IconVerticalSolidList"/>
    <dgm:cxn modelId="{091F30EA-C37A-4DC9-98D9-6F009EC4BB7D}" type="presParOf" srcId="{883B547B-9C20-40C2-A9F2-4D710264DF9E}" destId="{1059AEED-7BF2-43F6-B9B5-27A90E5825ED}" srcOrd="4"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9BE9CD-65B4-4BAD-BA87-B0724795575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F2F3659-A573-4734-9FFB-799A1A6BBD31}">
      <dgm:prSet/>
      <dgm:spPr/>
      <dgm:t>
        <a:bodyPr/>
        <a:lstStyle/>
        <a:p>
          <a:pPr>
            <a:lnSpc>
              <a:spcPct val="100000"/>
            </a:lnSpc>
          </a:pPr>
          <a:r>
            <a:rPr lang="en-US" b="1"/>
            <a:t>How?</a:t>
          </a:r>
          <a:endParaRPr lang="en-US"/>
        </a:p>
      </dgm:t>
    </dgm:pt>
    <dgm:pt modelId="{ADDC2720-BC7E-469A-9E32-147D6DF72A22}" type="parTrans" cxnId="{340B8C09-8148-4BCA-8EBF-3958D54CCA46}">
      <dgm:prSet/>
      <dgm:spPr/>
      <dgm:t>
        <a:bodyPr/>
        <a:lstStyle/>
        <a:p>
          <a:endParaRPr lang="en-US"/>
        </a:p>
      </dgm:t>
    </dgm:pt>
    <dgm:pt modelId="{FD1F5A63-E6CC-40CE-BFFA-671C89B0E717}" type="sibTrans" cxnId="{340B8C09-8148-4BCA-8EBF-3958D54CCA46}">
      <dgm:prSet/>
      <dgm:spPr/>
      <dgm:t>
        <a:bodyPr/>
        <a:lstStyle/>
        <a:p>
          <a:endParaRPr lang="en-US"/>
        </a:p>
      </dgm:t>
    </dgm:pt>
    <dgm:pt modelId="{42F6CD19-22E6-498B-ABE8-A2605532A99D}">
      <dgm:prSet/>
      <dgm:spPr/>
      <dgm:t>
        <a:bodyPr/>
        <a:lstStyle/>
        <a:p>
          <a:pPr>
            <a:lnSpc>
              <a:spcPct val="100000"/>
            </a:lnSpc>
          </a:pPr>
          <a:r>
            <a:rPr lang="en-US" b="1" i="0"/>
            <a:t>Where?</a:t>
          </a:r>
          <a:endParaRPr lang="en-US"/>
        </a:p>
      </dgm:t>
    </dgm:pt>
    <dgm:pt modelId="{B39C8257-59AE-4BA8-8F0C-2459DBFFE327}" type="parTrans" cxnId="{A76A6B55-75CD-4FC0-A710-BEDAB184D48A}">
      <dgm:prSet/>
      <dgm:spPr/>
      <dgm:t>
        <a:bodyPr/>
        <a:lstStyle/>
        <a:p>
          <a:endParaRPr lang="en-US"/>
        </a:p>
      </dgm:t>
    </dgm:pt>
    <dgm:pt modelId="{E6E7DA92-82D6-4957-B300-F439D593FDBA}" type="sibTrans" cxnId="{A76A6B55-75CD-4FC0-A710-BEDAB184D48A}">
      <dgm:prSet/>
      <dgm:spPr/>
      <dgm:t>
        <a:bodyPr/>
        <a:lstStyle/>
        <a:p>
          <a:endParaRPr lang="en-US"/>
        </a:p>
      </dgm:t>
    </dgm:pt>
    <dgm:pt modelId="{15C1AC63-37E0-4474-A3AE-ADF1177D830C}">
      <dgm:prSet/>
      <dgm:spPr/>
      <dgm:t>
        <a:bodyPr/>
        <a:lstStyle/>
        <a:p>
          <a:pPr>
            <a:lnSpc>
              <a:spcPct val="100000"/>
            </a:lnSpc>
          </a:pPr>
          <a:r>
            <a:rPr lang="en-US" b="1" i="0"/>
            <a:t>When?</a:t>
          </a:r>
          <a:endParaRPr lang="en-US"/>
        </a:p>
      </dgm:t>
    </dgm:pt>
    <dgm:pt modelId="{84DDF2B9-ABBD-48BF-BD56-C1BEE7193E4E}" type="parTrans" cxnId="{2C1AFC89-3C7C-4072-8E4E-F92F1D67FC4F}">
      <dgm:prSet/>
      <dgm:spPr/>
      <dgm:t>
        <a:bodyPr/>
        <a:lstStyle/>
        <a:p>
          <a:endParaRPr lang="en-US"/>
        </a:p>
      </dgm:t>
    </dgm:pt>
    <dgm:pt modelId="{60A0B65C-B697-4108-AEAA-F69E7E41F4BC}" type="sibTrans" cxnId="{2C1AFC89-3C7C-4072-8E4E-F92F1D67FC4F}">
      <dgm:prSet/>
      <dgm:spPr/>
      <dgm:t>
        <a:bodyPr/>
        <a:lstStyle/>
        <a:p>
          <a:endParaRPr lang="en-US"/>
        </a:p>
      </dgm:t>
    </dgm:pt>
    <dgm:pt modelId="{4792D63D-83AA-414C-AC72-9C58AED7C8A6}" type="pres">
      <dgm:prSet presAssocID="{2D9BE9CD-65B4-4BAD-BA87-B07247955757}" presName="root" presStyleCnt="0">
        <dgm:presLayoutVars>
          <dgm:dir/>
          <dgm:resizeHandles val="exact"/>
        </dgm:presLayoutVars>
      </dgm:prSet>
      <dgm:spPr/>
    </dgm:pt>
    <dgm:pt modelId="{869812B6-60FF-42DC-ACF7-EDFE51CD23F5}" type="pres">
      <dgm:prSet presAssocID="{2F2F3659-A573-4734-9FFB-799A1A6BBD31}" presName="compNode" presStyleCnt="0"/>
      <dgm:spPr/>
    </dgm:pt>
    <dgm:pt modelId="{8EAAE69A-1D42-466F-B5E5-E773B02F590D}" type="pres">
      <dgm:prSet presAssocID="{2F2F3659-A573-4734-9FFB-799A1A6BBD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77B2CDB6-9EA5-42A6-8FC5-804F3FEC0994}" type="pres">
      <dgm:prSet presAssocID="{2F2F3659-A573-4734-9FFB-799A1A6BBD31}" presName="spaceRect" presStyleCnt="0"/>
      <dgm:spPr/>
    </dgm:pt>
    <dgm:pt modelId="{4826EC1D-E9C9-46AF-A7E5-43BC9605C2C5}" type="pres">
      <dgm:prSet presAssocID="{2F2F3659-A573-4734-9FFB-799A1A6BBD31}" presName="textRect" presStyleLbl="revTx" presStyleIdx="0" presStyleCnt="3">
        <dgm:presLayoutVars>
          <dgm:chMax val="1"/>
          <dgm:chPref val="1"/>
        </dgm:presLayoutVars>
      </dgm:prSet>
      <dgm:spPr/>
    </dgm:pt>
    <dgm:pt modelId="{2B27C4A1-5281-49E7-A17D-184E3B0B6D23}" type="pres">
      <dgm:prSet presAssocID="{FD1F5A63-E6CC-40CE-BFFA-671C89B0E717}" presName="sibTrans" presStyleCnt="0"/>
      <dgm:spPr/>
    </dgm:pt>
    <dgm:pt modelId="{1A02BFDC-51EF-4C21-969A-DBE6ECBDD0D8}" type="pres">
      <dgm:prSet presAssocID="{42F6CD19-22E6-498B-ABE8-A2605532A99D}" presName="compNode" presStyleCnt="0"/>
      <dgm:spPr/>
    </dgm:pt>
    <dgm:pt modelId="{4DAE9E00-4600-4E42-B5AC-82D1EB036E6C}" type="pres">
      <dgm:prSet presAssocID="{42F6CD19-22E6-498B-ABE8-A2605532A9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7FD5DE06-9F7E-452A-984D-4FAAB8395B9D}" type="pres">
      <dgm:prSet presAssocID="{42F6CD19-22E6-498B-ABE8-A2605532A99D}" presName="spaceRect" presStyleCnt="0"/>
      <dgm:spPr/>
    </dgm:pt>
    <dgm:pt modelId="{4E8B92AF-C3B5-444B-87D6-0A5A92F08EE2}" type="pres">
      <dgm:prSet presAssocID="{42F6CD19-22E6-498B-ABE8-A2605532A99D}" presName="textRect" presStyleLbl="revTx" presStyleIdx="1" presStyleCnt="3">
        <dgm:presLayoutVars>
          <dgm:chMax val="1"/>
          <dgm:chPref val="1"/>
        </dgm:presLayoutVars>
      </dgm:prSet>
      <dgm:spPr/>
    </dgm:pt>
    <dgm:pt modelId="{E01B9810-FF58-41A2-BF47-B51C70EA0892}" type="pres">
      <dgm:prSet presAssocID="{E6E7DA92-82D6-4957-B300-F439D593FDBA}" presName="sibTrans" presStyleCnt="0"/>
      <dgm:spPr/>
    </dgm:pt>
    <dgm:pt modelId="{498E7CE4-D694-4C08-BDF7-76B5C0B32FF4}" type="pres">
      <dgm:prSet presAssocID="{15C1AC63-37E0-4474-A3AE-ADF1177D830C}" presName="compNode" presStyleCnt="0"/>
      <dgm:spPr/>
    </dgm:pt>
    <dgm:pt modelId="{BC355C4D-7749-4691-B9CC-9CE93B3E185D}" type="pres">
      <dgm:prSet presAssocID="{15C1AC63-37E0-4474-A3AE-ADF1177D83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AFF4E46B-0F0E-4522-B9FB-0ECDB5C11986}" type="pres">
      <dgm:prSet presAssocID="{15C1AC63-37E0-4474-A3AE-ADF1177D830C}" presName="spaceRect" presStyleCnt="0"/>
      <dgm:spPr/>
    </dgm:pt>
    <dgm:pt modelId="{C6509B3F-FDDE-40CE-87B3-6912B9D83AD6}" type="pres">
      <dgm:prSet presAssocID="{15C1AC63-37E0-4474-A3AE-ADF1177D830C}" presName="textRect" presStyleLbl="revTx" presStyleIdx="2" presStyleCnt="3">
        <dgm:presLayoutVars>
          <dgm:chMax val="1"/>
          <dgm:chPref val="1"/>
        </dgm:presLayoutVars>
      </dgm:prSet>
      <dgm:spPr/>
    </dgm:pt>
  </dgm:ptLst>
  <dgm:cxnLst>
    <dgm:cxn modelId="{340B8C09-8148-4BCA-8EBF-3958D54CCA46}" srcId="{2D9BE9CD-65B4-4BAD-BA87-B07247955757}" destId="{2F2F3659-A573-4734-9FFB-799A1A6BBD31}" srcOrd="0" destOrd="0" parTransId="{ADDC2720-BC7E-469A-9E32-147D6DF72A22}" sibTransId="{FD1F5A63-E6CC-40CE-BFFA-671C89B0E717}"/>
    <dgm:cxn modelId="{3ADD1D28-1A7E-4E70-B8F3-A076EB09C10F}" type="presOf" srcId="{15C1AC63-37E0-4474-A3AE-ADF1177D830C}" destId="{C6509B3F-FDDE-40CE-87B3-6912B9D83AD6}" srcOrd="0" destOrd="0" presId="urn:microsoft.com/office/officeart/2018/2/layout/IconLabelList"/>
    <dgm:cxn modelId="{976EF850-F8B7-4014-8519-0FC58FAAB5A6}" type="presOf" srcId="{2D9BE9CD-65B4-4BAD-BA87-B07247955757}" destId="{4792D63D-83AA-414C-AC72-9C58AED7C8A6}" srcOrd="0" destOrd="0" presId="urn:microsoft.com/office/officeart/2018/2/layout/IconLabelList"/>
    <dgm:cxn modelId="{A76A6B55-75CD-4FC0-A710-BEDAB184D48A}" srcId="{2D9BE9CD-65B4-4BAD-BA87-B07247955757}" destId="{42F6CD19-22E6-498B-ABE8-A2605532A99D}" srcOrd="1" destOrd="0" parTransId="{B39C8257-59AE-4BA8-8F0C-2459DBFFE327}" sibTransId="{E6E7DA92-82D6-4957-B300-F439D593FDBA}"/>
    <dgm:cxn modelId="{2C1AFC89-3C7C-4072-8E4E-F92F1D67FC4F}" srcId="{2D9BE9CD-65B4-4BAD-BA87-B07247955757}" destId="{15C1AC63-37E0-4474-A3AE-ADF1177D830C}" srcOrd="2" destOrd="0" parTransId="{84DDF2B9-ABBD-48BF-BD56-C1BEE7193E4E}" sibTransId="{60A0B65C-B697-4108-AEAA-F69E7E41F4BC}"/>
    <dgm:cxn modelId="{ABC35F9E-4EE6-4F17-BA8F-5C48A570E7BF}" type="presOf" srcId="{2F2F3659-A573-4734-9FFB-799A1A6BBD31}" destId="{4826EC1D-E9C9-46AF-A7E5-43BC9605C2C5}" srcOrd="0" destOrd="0" presId="urn:microsoft.com/office/officeart/2018/2/layout/IconLabelList"/>
    <dgm:cxn modelId="{0C5CB3D9-8918-434D-A6A7-5BB9914358D1}" type="presOf" srcId="{42F6CD19-22E6-498B-ABE8-A2605532A99D}" destId="{4E8B92AF-C3B5-444B-87D6-0A5A92F08EE2}" srcOrd="0" destOrd="0" presId="urn:microsoft.com/office/officeart/2018/2/layout/IconLabelList"/>
    <dgm:cxn modelId="{CECAB9F7-4813-4B86-9BDC-5F454188408F}" type="presParOf" srcId="{4792D63D-83AA-414C-AC72-9C58AED7C8A6}" destId="{869812B6-60FF-42DC-ACF7-EDFE51CD23F5}" srcOrd="0" destOrd="0" presId="urn:microsoft.com/office/officeart/2018/2/layout/IconLabelList"/>
    <dgm:cxn modelId="{F32035FC-ED55-48C2-BCD1-B719F89A3888}" type="presParOf" srcId="{869812B6-60FF-42DC-ACF7-EDFE51CD23F5}" destId="{8EAAE69A-1D42-466F-B5E5-E773B02F590D}" srcOrd="0" destOrd="0" presId="urn:microsoft.com/office/officeart/2018/2/layout/IconLabelList"/>
    <dgm:cxn modelId="{E6EBCAB4-D68E-4F78-916A-E72817483E03}" type="presParOf" srcId="{869812B6-60FF-42DC-ACF7-EDFE51CD23F5}" destId="{77B2CDB6-9EA5-42A6-8FC5-804F3FEC0994}" srcOrd="1" destOrd="0" presId="urn:microsoft.com/office/officeart/2018/2/layout/IconLabelList"/>
    <dgm:cxn modelId="{F3FB0122-E532-47BB-9BA4-FA99742A760C}" type="presParOf" srcId="{869812B6-60FF-42DC-ACF7-EDFE51CD23F5}" destId="{4826EC1D-E9C9-46AF-A7E5-43BC9605C2C5}" srcOrd="2" destOrd="0" presId="urn:microsoft.com/office/officeart/2018/2/layout/IconLabelList"/>
    <dgm:cxn modelId="{0BFFFD06-EE9C-4E90-BA36-853B1CE5E125}" type="presParOf" srcId="{4792D63D-83AA-414C-AC72-9C58AED7C8A6}" destId="{2B27C4A1-5281-49E7-A17D-184E3B0B6D23}" srcOrd="1" destOrd="0" presId="urn:microsoft.com/office/officeart/2018/2/layout/IconLabelList"/>
    <dgm:cxn modelId="{816D5683-8827-4305-860C-1895B5B88284}" type="presParOf" srcId="{4792D63D-83AA-414C-AC72-9C58AED7C8A6}" destId="{1A02BFDC-51EF-4C21-969A-DBE6ECBDD0D8}" srcOrd="2" destOrd="0" presId="urn:microsoft.com/office/officeart/2018/2/layout/IconLabelList"/>
    <dgm:cxn modelId="{103CBC49-8C19-45AF-9CE6-E3AD98C226E6}" type="presParOf" srcId="{1A02BFDC-51EF-4C21-969A-DBE6ECBDD0D8}" destId="{4DAE9E00-4600-4E42-B5AC-82D1EB036E6C}" srcOrd="0" destOrd="0" presId="urn:microsoft.com/office/officeart/2018/2/layout/IconLabelList"/>
    <dgm:cxn modelId="{8F636A27-90B8-44E9-9E83-AB9BA219E110}" type="presParOf" srcId="{1A02BFDC-51EF-4C21-969A-DBE6ECBDD0D8}" destId="{7FD5DE06-9F7E-452A-984D-4FAAB8395B9D}" srcOrd="1" destOrd="0" presId="urn:microsoft.com/office/officeart/2018/2/layout/IconLabelList"/>
    <dgm:cxn modelId="{BED61F8F-FC74-41B8-B00E-0AB9EB0FC27C}" type="presParOf" srcId="{1A02BFDC-51EF-4C21-969A-DBE6ECBDD0D8}" destId="{4E8B92AF-C3B5-444B-87D6-0A5A92F08EE2}" srcOrd="2" destOrd="0" presId="urn:microsoft.com/office/officeart/2018/2/layout/IconLabelList"/>
    <dgm:cxn modelId="{FB16C5EC-181C-4BC9-A647-3933C7494F7E}" type="presParOf" srcId="{4792D63D-83AA-414C-AC72-9C58AED7C8A6}" destId="{E01B9810-FF58-41A2-BF47-B51C70EA0892}" srcOrd="3" destOrd="0" presId="urn:microsoft.com/office/officeart/2018/2/layout/IconLabelList"/>
    <dgm:cxn modelId="{463BFFDD-7480-4D5E-A9B5-F7D80FEB8BFF}" type="presParOf" srcId="{4792D63D-83AA-414C-AC72-9C58AED7C8A6}" destId="{498E7CE4-D694-4C08-BDF7-76B5C0B32FF4}" srcOrd="4" destOrd="0" presId="urn:microsoft.com/office/officeart/2018/2/layout/IconLabelList"/>
    <dgm:cxn modelId="{7C2744A3-4A75-497F-B481-273CF3C9FEE8}" type="presParOf" srcId="{498E7CE4-D694-4C08-BDF7-76B5C0B32FF4}" destId="{BC355C4D-7749-4691-B9CC-9CE93B3E185D}" srcOrd="0" destOrd="0" presId="urn:microsoft.com/office/officeart/2018/2/layout/IconLabelList"/>
    <dgm:cxn modelId="{A2946A07-E7B9-43A1-A170-6FB2F7CF4BDA}" type="presParOf" srcId="{498E7CE4-D694-4C08-BDF7-76B5C0B32FF4}" destId="{AFF4E46B-0F0E-4522-B9FB-0ECDB5C11986}" srcOrd="1" destOrd="0" presId="urn:microsoft.com/office/officeart/2018/2/layout/IconLabelList"/>
    <dgm:cxn modelId="{274C980A-432A-4AAF-AD7A-28551DECFB23}" type="presParOf" srcId="{498E7CE4-D694-4C08-BDF7-76B5C0B32FF4}" destId="{C6509B3F-FDDE-40CE-87B3-6912B9D83AD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C06EBD-62E9-419C-A3BE-BC9FC7E4772E}" type="doc">
      <dgm:prSet loTypeId="urn:microsoft.com/office/officeart/2005/8/layout/hChevron3" loCatId="process" qsTypeId="urn:microsoft.com/office/officeart/2005/8/quickstyle/simple2" qsCatId="simple" csTypeId="urn:microsoft.com/office/officeart/2005/8/colors/accent1_3" csCatId="accent1" phldr="1"/>
      <dgm:spPr/>
      <dgm:t>
        <a:bodyPr/>
        <a:lstStyle/>
        <a:p>
          <a:endParaRPr lang="en-US"/>
        </a:p>
      </dgm:t>
    </dgm:pt>
    <dgm:pt modelId="{6873D43E-C485-4B9D-A5AD-DA71B968193E}">
      <dgm:prSet/>
      <dgm:spPr/>
      <dgm:t>
        <a:bodyPr/>
        <a:lstStyle/>
        <a:p>
          <a:r>
            <a:rPr lang="en-US" dirty="0"/>
            <a:t>Total Loan: $2,300</a:t>
          </a:r>
        </a:p>
      </dgm:t>
    </dgm:pt>
    <dgm:pt modelId="{F7CB5A64-A7B2-44C1-B749-346677F3E189}" type="parTrans" cxnId="{9D214D53-D56A-4EC2-9CB9-BD1594AD4672}">
      <dgm:prSet/>
      <dgm:spPr/>
      <dgm:t>
        <a:bodyPr/>
        <a:lstStyle/>
        <a:p>
          <a:endParaRPr lang="en-US"/>
        </a:p>
      </dgm:t>
    </dgm:pt>
    <dgm:pt modelId="{68D0D4AC-4512-4DE1-857A-49F94EAD1430}" type="sibTrans" cxnId="{9D214D53-D56A-4EC2-9CB9-BD1594AD4672}">
      <dgm:prSet/>
      <dgm:spPr/>
      <dgm:t>
        <a:bodyPr/>
        <a:lstStyle/>
        <a:p>
          <a:endParaRPr lang="en-US"/>
        </a:p>
      </dgm:t>
    </dgm:pt>
    <dgm:pt modelId="{D4142C0E-0751-411B-B4EF-2391E30B73C7}">
      <dgm:prSet/>
      <dgm:spPr/>
      <dgm:t>
        <a:bodyPr/>
        <a:lstStyle/>
        <a:p>
          <a:r>
            <a:rPr lang="en-US"/>
            <a:t>Breakdown:</a:t>
          </a:r>
        </a:p>
      </dgm:t>
    </dgm:pt>
    <dgm:pt modelId="{19FC0677-60D2-4AA0-8644-F7AD625D3C5E}" type="parTrans" cxnId="{C378A265-099D-4B49-A2CD-53A0A66ED92F}">
      <dgm:prSet/>
      <dgm:spPr/>
      <dgm:t>
        <a:bodyPr/>
        <a:lstStyle/>
        <a:p>
          <a:endParaRPr lang="en-US"/>
        </a:p>
      </dgm:t>
    </dgm:pt>
    <dgm:pt modelId="{C0CF99C0-58E1-4ABC-87BE-4BC282834F4F}" type="sibTrans" cxnId="{C378A265-099D-4B49-A2CD-53A0A66ED92F}">
      <dgm:prSet/>
      <dgm:spPr/>
      <dgm:t>
        <a:bodyPr/>
        <a:lstStyle/>
        <a:p>
          <a:endParaRPr lang="en-US"/>
        </a:p>
      </dgm:t>
    </dgm:pt>
    <dgm:pt modelId="{D0673DAC-E54A-439B-9C95-33DF26EF27F5}">
      <dgm:prSet/>
      <dgm:spPr/>
      <dgm:t>
        <a:bodyPr/>
        <a:lstStyle/>
        <a:p>
          <a:r>
            <a:rPr lang="en-US" dirty="0"/>
            <a:t>Products $1,675</a:t>
          </a:r>
        </a:p>
      </dgm:t>
    </dgm:pt>
    <dgm:pt modelId="{288C54C3-E309-4F27-BE1D-17F571658320}" type="parTrans" cxnId="{3D9A1175-2F80-4CA5-B97A-FF3AAD07D858}">
      <dgm:prSet/>
      <dgm:spPr/>
      <dgm:t>
        <a:bodyPr/>
        <a:lstStyle/>
        <a:p>
          <a:endParaRPr lang="en-US"/>
        </a:p>
      </dgm:t>
    </dgm:pt>
    <dgm:pt modelId="{F9840300-6364-4224-A996-E895B333C338}" type="sibTrans" cxnId="{3D9A1175-2F80-4CA5-B97A-FF3AAD07D858}">
      <dgm:prSet/>
      <dgm:spPr/>
      <dgm:t>
        <a:bodyPr/>
        <a:lstStyle/>
        <a:p>
          <a:endParaRPr lang="en-US"/>
        </a:p>
      </dgm:t>
    </dgm:pt>
    <dgm:pt modelId="{97A3590E-83DB-455D-8083-FE98EF586A59}">
      <dgm:prSet/>
      <dgm:spPr/>
      <dgm:t>
        <a:bodyPr/>
        <a:lstStyle/>
        <a:p>
          <a:r>
            <a:rPr lang="en-US" dirty="0"/>
            <a:t>Supplies $10</a:t>
          </a:r>
        </a:p>
      </dgm:t>
    </dgm:pt>
    <dgm:pt modelId="{06B08AF3-3AD0-45D8-9411-9E741221A470}" type="parTrans" cxnId="{8D418125-00FC-4E71-9D22-4A69B64FD809}">
      <dgm:prSet/>
      <dgm:spPr/>
      <dgm:t>
        <a:bodyPr/>
        <a:lstStyle/>
        <a:p>
          <a:endParaRPr lang="en-US"/>
        </a:p>
      </dgm:t>
    </dgm:pt>
    <dgm:pt modelId="{30355AE0-140D-4533-AF85-70D144D221A3}" type="sibTrans" cxnId="{8D418125-00FC-4E71-9D22-4A69B64FD809}">
      <dgm:prSet/>
      <dgm:spPr/>
      <dgm:t>
        <a:bodyPr/>
        <a:lstStyle/>
        <a:p>
          <a:endParaRPr lang="en-US"/>
        </a:p>
      </dgm:t>
    </dgm:pt>
    <dgm:pt modelId="{0C5EF6E2-0A26-44DD-B8F7-37BF9B89126F}">
      <dgm:prSet/>
      <dgm:spPr/>
      <dgm:t>
        <a:bodyPr/>
        <a:lstStyle/>
        <a:p>
          <a:r>
            <a:rPr lang="en-US" dirty="0"/>
            <a:t>Loan Fees $200</a:t>
          </a:r>
        </a:p>
      </dgm:t>
    </dgm:pt>
    <dgm:pt modelId="{4050553A-F2F8-406C-AC37-BFF4D0D3CAC4}" type="parTrans" cxnId="{7E463FF6-AB32-496E-A870-82F5A0B109E1}">
      <dgm:prSet/>
      <dgm:spPr/>
      <dgm:t>
        <a:bodyPr/>
        <a:lstStyle/>
        <a:p>
          <a:endParaRPr lang="en-US"/>
        </a:p>
      </dgm:t>
    </dgm:pt>
    <dgm:pt modelId="{4E8D8BE6-3B5B-4E89-83A8-72524FA12CE7}" type="sibTrans" cxnId="{7E463FF6-AB32-496E-A870-82F5A0B109E1}">
      <dgm:prSet/>
      <dgm:spPr/>
      <dgm:t>
        <a:bodyPr/>
        <a:lstStyle/>
        <a:p>
          <a:endParaRPr lang="en-US"/>
        </a:p>
      </dgm:t>
    </dgm:pt>
    <dgm:pt modelId="{5C9D9C02-5740-4DF1-8969-40B0A6797843}">
      <dgm:prSet/>
      <dgm:spPr/>
      <dgm:t>
        <a:bodyPr/>
        <a:lstStyle/>
        <a:p>
          <a:r>
            <a:rPr lang="en-US" dirty="0"/>
            <a:t>Marketing Budget $300</a:t>
          </a:r>
        </a:p>
      </dgm:t>
    </dgm:pt>
    <dgm:pt modelId="{09A8D23B-4C6F-4F7A-9A01-262342A79F02}" type="parTrans" cxnId="{7B9AB6D9-4C8B-489C-B541-E780588F63E1}">
      <dgm:prSet/>
      <dgm:spPr/>
      <dgm:t>
        <a:bodyPr/>
        <a:lstStyle/>
        <a:p>
          <a:endParaRPr lang="en-US"/>
        </a:p>
      </dgm:t>
    </dgm:pt>
    <dgm:pt modelId="{D647E9AC-1CA7-4E21-92F2-C13865F4A6D1}" type="sibTrans" cxnId="{7B9AB6D9-4C8B-489C-B541-E780588F63E1}">
      <dgm:prSet/>
      <dgm:spPr/>
      <dgm:t>
        <a:bodyPr/>
        <a:lstStyle/>
        <a:p>
          <a:endParaRPr lang="en-US"/>
        </a:p>
      </dgm:t>
    </dgm:pt>
    <dgm:pt modelId="{DC864C91-B04A-4B45-AF9E-02EDA9D58521}">
      <dgm:prSet/>
      <dgm:spPr/>
      <dgm:t>
        <a:bodyPr/>
        <a:lstStyle/>
        <a:p>
          <a:r>
            <a:rPr lang="en-US">
              <a:cs typeface="Calibri Light" panose="020F0302020204030204"/>
            </a:rPr>
            <a:t>Cash Buffer $115</a:t>
          </a:r>
          <a:endParaRPr lang="en-US"/>
        </a:p>
      </dgm:t>
    </dgm:pt>
    <dgm:pt modelId="{8F28FF3B-051C-4218-9472-9D97837C8522}" type="parTrans" cxnId="{4040DD84-5265-4532-BECC-C5BD08AED400}">
      <dgm:prSet/>
      <dgm:spPr/>
      <dgm:t>
        <a:bodyPr/>
        <a:lstStyle/>
        <a:p>
          <a:endParaRPr lang="en-US"/>
        </a:p>
      </dgm:t>
    </dgm:pt>
    <dgm:pt modelId="{0B095201-BAB9-4536-A79B-744DB27CCD3F}" type="sibTrans" cxnId="{4040DD84-5265-4532-BECC-C5BD08AED400}">
      <dgm:prSet/>
      <dgm:spPr/>
      <dgm:t>
        <a:bodyPr/>
        <a:lstStyle/>
        <a:p>
          <a:endParaRPr lang="en-US"/>
        </a:p>
      </dgm:t>
    </dgm:pt>
    <dgm:pt modelId="{30C621D2-BAE2-4BC8-8914-334FA7E08B54}" type="pres">
      <dgm:prSet presAssocID="{85C06EBD-62E9-419C-A3BE-BC9FC7E4772E}" presName="Name0" presStyleCnt="0">
        <dgm:presLayoutVars>
          <dgm:dir/>
          <dgm:resizeHandles val="exact"/>
        </dgm:presLayoutVars>
      </dgm:prSet>
      <dgm:spPr/>
    </dgm:pt>
    <dgm:pt modelId="{C9B70D2D-C647-4F3E-B9F1-E30BF923DF31}" type="pres">
      <dgm:prSet presAssocID="{6873D43E-C485-4B9D-A5AD-DA71B968193E}" presName="parAndChTx" presStyleLbl="node1" presStyleIdx="0" presStyleCnt="2" custLinFactNeighborX="-4726" custLinFactNeighborY="0">
        <dgm:presLayoutVars>
          <dgm:bulletEnabled val="1"/>
        </dgm:presLayoutVars>
      </dgm:prSet>
      <dgm:spPr/>
    </dgm:pt>
    <dgm:pt modelId="{E82A675C-4532-41B5-812A-BF54BE860AF9}" type="pres">
      <dgm:prSet presAssocID="{68D0D4AC-4512-4DE1-857A-49F94EAD1430}" presName="parAndChSpace" presStyleCnt="0"/>
      <dgm:spPr/>
    </dgm:pt>
    <dgm:pt modelId="{B8662E2A-541D-46B1-897C-E8C65AEC93CB}" type="pres">
      <dgm:prSet presAssocID="{D4142C0E-0751-411B-B4EF-2391E30B73C7}" presName="parAndChTx" presStyleLbl="node1" presStyleIdx="1" presStyleCnt="2">
        <dgm:presLayoutVars>
          <dgm:bulletEnabled val="1"/>
        </dgm:presLayoutVars>
      </dgm:prSet>
      <dgm:spPr/>
    </dgm:pt>
  </dgm:ptLst>
  <dgm:cxnLst>
    <dgm:cxn modelId="{90945C1F-2069-E94E-A6A4-24B32875B603}" type="presOf" srcId="{97A3590E-83DB-455D-8083-FE98EF586A59}" destId="{B8662E2A-541D-46B1-897C-E8C65AEC93CB}" srcOrd="0" destOrd="2" presId="urn:microsoft.com/office/officeart/2005/8/layout/hChevron3"/>
    <dgm:cxn modelId="{8D418125-00FC-4E71-9D22-4A69B64FD809}" srcId="{D4142C0E-0751-411B-B4EF-2391E30B73C7}" destId="{97A3590E-83DB-455D-8083-FE98EF586A59}" srcOrd="1" destOrd="0" parTransId="{06B08AF3-3AD0-45D8-9411-9E741221A470}" sibTransId="{30355AE0-140D-4533-AF85-70D144D221A3}"/>
    <dgm:cxn modelId="{E22A882D-5EE1-9345-9F46-1FF57D4C9431}" type="presOf" srcId="{0C5EF6E2-0A26-44DD-B8F7-37BF9B89126F}" destId="{B8662E2A-541D-46B1-897C-E8C65AEC93CB}" srcOrd="0" destOrd="3" presId="urn:microsoft.com/office/officeart/2005/8/layout/hChevron3"/>
    <dgm:cxn modelId="{109E2A60-EA67-4A44-A9CA-DE4A18859AF3}" type="presOf" srcId="{85C06EBD-62E9-419C-A3BE-BC9FC7E4772E}" destId="{30C621D2-BAE2-4BC8-8914-334FA7E08B54}" srcOrd="0" destOrd="0" presId="urn:microsoft.com/office/officeart/2005/8/layout/hChevron3"/>
    <dgm:cxn modelId="{C378A265-099D-4B49-A2CD-53A0A66ED92F}" srcId="{85C06EBD-62E9-419C-A3BE-BC9FC7E4772E}" destId="{D4142C0E-0751-411B-B4EF-2391E30B73C7}" srcOrd="1" destOrd="0" parTransId="{19FC0677-60D2-4AA0-8644-F7AD625D3C5E}" sibTransId="{C0CF99C0-58E1-4ABC-87BE-4BC282834F4F}"/>
    <dgm:cxn modelId="{9D214D53-D56A-4EC2-9CB9-BD1594AD4672}" srcId="{85C06EBD-62E9-419C-A3BE-BC9FC7E4772E}" destId="{6873D43E-C485-4B9D-A5AD-DA71B968193E}" srcOrd="0" destOrd="0" parTransId="{F7CB5A64-A7B2-44C1-B749-346677F3E189}" sibTransId="{68D0D4AC-4512-4DE1-857A-49F94EAD1430}"/>
    <dgm:cxn modelId="{3D9A1175-2F80-4CA5-B97A-FF3AAD07D858}" srcId="{D4142C0E-0751-411B-B4EF-2391E30B73C7}" destId="{D0673DAC-E54A-439B-9C95-33DF26EF27F5}" srcOrd="0" destOrd="0" parTransId="{288C54C3-E309-4F27-BE1D-17F571658320}" sibTransId="{F9840300-6364-4224-A996-E895B333C338}"/>
    <dgm:cxn modelId="{D8C28E77-97C2-D946-98BE-40B6E141421F}" type="presOf" srcId="{D0673DAC-E54A-439B-9C95-33DF26EF27F5}" destId="{B8662E2A-541D-46B1-897C-E8C65AEC93CB}" srcOrd="0" destOrd="1" presId="urn:microsoft.com/office/officeart/2005/8/layout/hChevron3"/>
    <dgm:cxn modelId="{576B1A79-5A2F-8C4F-BD31-33401E130D0B}" type="presOf" srcId="{6873D43E-C485-4B9D-A5AD-DA71B968193E}" destId="{C9B70D2D-C647-4F3E-B9F1-E30BF923DF31}" srcOrd="0" destOrd="0" presId="urn:microsoft.com/office/officeart/2005/8/layout/hChevron3"/>
    <dgm:cxn modelId="{4040DD84-5265-4532-BECC-C5BD08AED400}" srcId="{D4142C0E-0751-411B-B4EF-2391E30B73C7}" destId="{DC864C91-B04A-4B45-AF9E-02EDA9D58521}" srcOrd="4" destOrd="0" parTransId="{8F28FF3B-051C-4218-9472-9D97837C8522}" sibTransId="{0B095201-BAB9-4536-A79B-744DB27CCD3F}"/>
    <dgm:cxn modelId="{F2878898-3F19-A94A-A827-068E60C93742}" type="presOf" srcId="{D4142C0E-0751-411B-B4EF-2391E30B73C7}" destId="{B8662E2A-541D-46B1-897C-E8C65AEC93CB}" srcOrd="0" destOrd="0" presId="urn:microsoft.com/office/officeart/2005/8/layout/hChevron3"/>
    <dgm:cxn modelId="{7B9AB6D9-4C8B-489C-B541-E780588F63E1}" srcId="{D4142C0E-0751-411B-B4EF-2391E30B73C7}" destId="{5C9D9C02-5740-4DF1-8969-40B0A6797843}" srcOrd="3" destOrd="0" parTransId="{09A8D23B-4C6F-4F7A-9A01-262342A79F02}" sibTransId="{D647E9AC-1CA7-4E21-92F2-C13865F4A6D1}"/>
    <dgm:cxn modelId="{C3E2B4F1-F005-4E43-876A-7A0EBE027239}" type="presOf" srcId="{DC864C91-B04A-4B45-AF9E-02EDA9D58521}" destId="{B8662E2A-541D-46B1-897C-E8C65AEC93CB}" srcOrd="0" destOrd="5" presId="urn:microsoft.com/office/officeart/2005/8/layout/hChevron3"/>
    <dgm:cxn modelId="{7E463FF6-AB32-496E-A870-82F5A0B109E1}" srcId="{D4142C0E-0751-411B-B4EF-2391E30B73C7}" destId="{0C5EF6E2-0A26-44DD-B8F7-37BF9B89126F}" srcOrd="2" destOrd="0" parTransId="{4050553A-F2F8-406C-AC37-BFF4D0D3CAC4}" sibTransId="{4E8D8BE6-3B5B-4E89-83A8-72524FA12CE7}"/>
    <dgm:cxn modelId="{87D858FF-E755-CA4A-889B-7515A9EA799A}" type="presOf" srcId="{5C9D9C02-5740-4DF1-8969-40B0A6797843}" destId="{B8662E2A-541D-46B1-897C-E8C65AEC93CB}" srcOrd="0" destOrd="4" presId="urn:microsoft.com/office/officeart/2005/8/layout/hChevron3"/>
    <dgm:cxn modelId="{54401984-A9E3-BF46-8CB4-CB9462795E98}" type="presParOf" srcId="{30C621D2-BAE2-4BC8-8914-334FA7E08B54}" destId="{C9B70D2D-C647-4F3E-B9F1-E30BF923DF31}" srcOrd="0" destOrd="0" presId="urn:microsoft.com/office/officeart/2005/8/layout/hChevron3"/>
    <dgm:cxn modelId="{2F536A5E-6C01-2744-88E7-A7DF4908D587}" type="presParOf" srcId="{30C621D2-BAE2-4BC8-8914-334FA7E08B54}" destId="{E82A675C-4532-41B5-812A-BF54BE860AF9}" srcOrd="1" destOrd="0" presId="urn:microsoft.com/office/officeart/2005/8/layout/hChevron3"/>
    <dgm:cxn modelId="{C2C3FB3E-95A2-2546-96EC-BC601F9B518E}" type="presParOf" srcId="{30C621D2-BAE2-4BC8-8914-334FA7E08B54}" destId="{B8662E2A-541D-46B1-897C-E8C65AEC93CB}"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42448-C97C-4C5A-8A5C-EF5BAFE7B84B}">
      <dsp:nvSpPr>
        <dsp:cNvPr id="0" name=""/>
        <dsp:cNvSpPr/>
      </dsp:nvSpPr>
      <dsp:spPr>
        <a:xfrm>
          <a:off x="0" y="589240"/>
          <a:ext cx="5098256" cy="3058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9819" tIns="262229" rIns="249819" bIns="262229" numCol="1" spcCol="1270" anchor="t" anchorCtr="0">
          <a:noAutofit/>
        </a:bodyPr>
        <a:lstStyle/>
        <a:p>
          <a:pPr marL="0" lvl="0" indent="0" algn="l" defTabSz="1555750">
            <a:lnSpc>
              <a:spcPct val="90000"/>
            </a:lnSpc>
            <a:spcBef>
              <a:spcPct val="0"/>
            </a:spcBef>
            <a:spcAft>
              <a:spcPct val="35000"/>
            </a:spcAft>
            <a:buNone/>
          </a:pPr>
          <a:r>
            <a:rPr lang="en-US" sz="3500" kern="1200"/>
            <a:t>By analyzing the data we have concluded the following prices</a:t>
          </a:r>
        </a:p>
        <a:p>
          <a:pPr marL="228600" lvl="1" indent="-228600" algn="l" defTabSz="1200150">
            <a:lnSpc>
              <a:spcPct val="90000"/>
            </a:lnSpc>
            <a:spcBef>
              <a:spcPct val="0"/>
            </a:spcBef>
            <a:spcAft>
              <a:spcPct val="15000"/>
            </a:spcAft>
            <a:buChar char="•"/>
          </a:pPr>
          <a:r>
            <a:rPr lang="en-US" sz="2700" kern="1200"/>
            <a:t>Flag : $20</a:t>
          </a:r>
        </a:p>
        <a:p>
          <a:pPr marL="228600" lvl="1" indent="-228600" algn="l" defTabSz="1200150">
            <a:lnSpc>
              <a:spcPct val="90000"/>
            </a:lnSpc>
            <a:spcBef>
              <a:spcPct val="0"/>
            </a:spcBef>
            <a:spcAft>
              <a:spcPct val="15000"/>
            </a:spcAft>
            <a:buChar char="•"/>
          </a:pPr>
          <a:r>
            <a:rPr lang="en-US" sz="2700" kern="1200"/>
            <a:t>Wooden Sign: $50</a:t>
          </a:r>
        </a:p>
      </dsp:txBody>
      <dsp:txXfrm>
        <a:off x="0" y="589240"/>
        <a:ext cx="5098256" cy="3058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762CF-A344-4D89-A637-95FF5FEABFC7}">
      <dsp:nvSpPr>
        <dsp:cNvPr id="0" name=""/>
        <dsp:cNvSpPr/>
      </dsp:nvSpPr>
      <dsp:spPr>
        <a:xfrm>
          <a:off x="0" y="1853"/>
          <a:ext cx="5166581" cy="8669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2AB98-C937-4D9B-9C62-BACFED3B5F87}">
      <dsp:nvSpPr>
        <dsp:cNvPr id="0" name=""/>
        <dsp:cNvSpPr/>
      </dsp:nvSpPr>
      <dsp:spPr>
        <a:xfrm>
          <a:off x="262257" y="196921"/>
          <a:ext cx="476832" cy="4768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45293C-A106-4463-A361-B30F8A362B83}">
      <dsp:nvSpPr>
        <dsp:cNvPr id="0" name=""/>
        <dsp:cNvSpPr/>
      </dsp:nvSpPr>
      <dsp:spPr>
        <a:xfrm>
          <a:off x="1001347" y="1853"/>
          <a:ext cx="2324961" cy="866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54" tIns="91754" rIns="91754" bIns="91754" numCol="1" spcCol="1270" anchor="ctr" anchorCtr="0">
          <a:noAutofit/>
        </a:bodyPr>
        <a:lstStyle/>
        <a:p>
          <a:pPr marL="0" lvl="0" indent="0" algn="l" defTabSz="977900">
            <a:lnSpc>
              <a:spcPct val="100000"/>
            </a:lnSpc>
            <a:spcBef>
              <a:spcPct val="0"/>
            </a:spcBef>
            <a:spcAft>
              <a:spcPct val="35000"/>
            </a:spcAft>
            <a:buNone/>
          </a:pPr>
          <a:r>
            <a:rPr lang="en-US" sz="2200" b="1" kern="1200"/>
            <a:t>Social media</a:t>
          </a:r>
          <a:endParaRPr lang="en-US" sz="2200" kern="1200"/>
        </a:p>
      </dsp:txBody>
      <dsp:txXfrm>
        <a:off x="1001347" y="1853"/>
        <a:ext cx="2324961" cy="866967"/>
      </dsp:txXfrm>
    </dsp:sp>
    <dsp:sp modelId="{E9F7C8A5-2034-452A-8F80-D40FF5778954}">
      <dsp:nvSpPr>
        <dsp:cNvPr id="0" name=""/>
        <dsp:cNvSpPr/>
      </dsp:nvSpPr>
      <dsp:spPr>
        <a:xfrm>
          <a:off x="3326308" y="1853"/>
          <a:ext cx="1839293" cy="866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54" tIns="91754" rIns="91754" bIns="91754" numCol="1" spcCol="1270" anchor="ctr" anchorCtr="0">
          <a:noAutofit/>
        </a:bodyPr>
        <a:lstStyle/>
        <a:p>
          <a:pPr marL="0" lvl="0" indent="0" algn="l" defTabSz="488950">
            <a:lnSpc>
              <a:spcPct val="100000"/>
            </a:lnSpc>
            <a:spcBef>
              <a:spcPct val="0"/>
            </a:spcBef>
            <a:spcAft>
              <a:spcPct val="35000"/>
            </a:spcAft>
            <a:buNone/>
          </a:pPr>
          <a:r>
            <a:rPr lang="en-US" sz="1100" kern="1200"/>
            <a:t>LinkedIn, Instagram &amp; Facebook</a:t>
          </a:r>
        </a:p>
        <a:p>
          <a:pPr marL="0" lvl="0" indent="0" algn="l" defTabSz="488950">
            <a:lnSpc>
              <a:spcPct val="100000"/>
            </a:lnSpc>
            <a:spcBef>
              <a:spcPct val="0"/>
            </a:spcBef>
            <a:spcAft>
              <a:spcPct val="35000"/>
            </a:spcAft>
            <a:buNone/>
          </a:pPr>
          <a:r>
            <a:rPr lang="en-US" sz="1100" kern="1200"/>
            <a:t>Strong social media campaign </a:t>
          </a:r>
        </a:p>
      </dsp:txBody>
      <dsp:txXfrm>
        <a:off x="3326308" y="1853"/>
        <a:ext cx="1839293" cy="866967"/>
      </dsp:txXfrm>
    </dsp:sp>
    <dsp:sp modelId="{BB5BC098-AE8B-448F-84CA-99395F894623}">
      <dsp:nvSpPr>
        <dsp:cNvPr id="0" name=""/>
        <dsp:cNvSpPr/>
      </dsp:nvSpPr>
      <dsp:spPr>
        <a:xfrm>
          <a:off x="0" y="1085563"/>
          <a:ext cx="5166581" cy="866967"/>
        </a:xfrm>
        <a:prstGeom prst="roundRect">
          <a:avLst>
            <a:gd name="adj" fmla="val 10000"/>
          </a:avLst>
        </a:prstGeom>
        <a:solidFill>
          <a:schemeClr val="accent2">
            <a:hueOff val="597799"/>
            <a:satOff val="368"/>
            <a:lumOff val="4804"/>
            <a:alphaOff val="0"/>
          </a:schemeClr>
        </a:solidFill>
        <a:ln>
          <a:noFill/>
        </a:ln>
        <a:effectLst/>
      </dsp:spPr>
      <dsp:style>
        <a:lnRef idx="0">
          <a:scrgbClr r="0" g="0" b="0"/>
        </a:lnRef>
        <a:fillRef idx="1">
          <a:scrgbClr r="0" g="0" b="0"/>
        </a:fillRef>
        <a:effectRef idx="0">
          <a:scrgbClr r="0" g="0" b="0"/>
        </a:effectRef>
        <a:fontRef idx="minor"/>
      </dsp:style>
    </dsp:sp>
    <dsp:sp modelId="{22926D43-872B-4844-A4EF-CE3874594EE6}">
      <dsp:nvSpPr>
        <dsp:cNvPr id="0" name=""/>
        <dsp:cNvSpPr/>
      </dsp:nvSpPr>
      <dsp:spPr>
        <a:xfrm>
          <a:off x="262257" y="1280630"/>
          <a:ext cx="476832" cy="4768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FE1D2A-2A4B-4DC3-B275-E575D75514D9}">
      <dsp:nvSpPr>
        <dsp:cNvPr id="0" name=""/>
        <dsp:cNvSpPr/>
      </dsp:nvSpPr>
      <dsp:spPr>
        <a:xfrm>
          <a:off x="1001347" y="1085563"/>
          <a:ext cx="2324961" cy="866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54" tIns="91754" rIns="91754" bIns="91754" numCol="1" spcCol="1270" anchor="ctr" anchorCtr="0">
          <a:noAutofit/>
        </a:bodyPr>
        <a:lstStyle/>
        <a:p>
          <a:pPr marL="0" lvl="0" indent="0" algn="l" defTabSz="977900">
            <a:lnSpc>
              <a:spcPct val="100000"/>
            </a:lnSpc>
            <a:spcBef>
              <a:spcPct val="0"/>
            </a:spcBef>
            <a:spcAft>
              <a:spcPct val="35000"/>
            </a:spcAft>
            <a:buNone/>
          </a:pPr>
          <a:r>
            <a:rPr lang="en-US" sz="2200" b="1" kern="1200"/>
            <a:t>Publicity</a:t>
          </a:r>
          <a:endParaRPr lang="en-US" sz="2200" kern="1200"/>
        </a:p>
      </dsp:txBody>
      <dsp:txXfrm>
        <a:off x="1001347" y="1085563"/>
        <a:ext cx="2324961" cy="866967"/>
      </dsp:txXfrm>
    </dsp:sp>
    <dsp:sp modelId="{F9C089DE-1B62-470D-9AF4-640E9AC6B8E2}">
      <dsp:nvSpPr>
        <dsp:cNvPr id="0" name=""/>
        <dsp:cNvSpPr/>
      </dsp:nvSpPr>
      <dsp:spPr>
        <a:xfrm>
          <a:off x="3326308" y="1085563"/>
          <a:ext cx="1839293" cy="866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54" tIns="91754" rIns="91754" bIns="91754" numCol="1" spcCol="1270" anchor="ctr" anchorCtr="0">
          <a:noAutofit/>
        </a:bodyPr>
        <a:lstStyle/>
        <a:p>
          <a:pPr marL="0" lvl="0" indent="0" algn="l" defTabSz="488950">
            <a:lnSpc>
              <a:spcPct val="100000"/>
            </a:lnSpc>
            <a:spcBef>
              <a:spcPct val="0"/>
            </a:spcBef>
            <a:spcAft>
              <a:spcPct val="35000"/>
            </a:spcAft>
            <a:buNone/>
          </a:pPr>
          <a:r>
            <a:rPr lang="en-US" sz="1100" kern="1200"/>
            <a:t>MNSU </a:t>
          </a:r>
          <a:r>
            <a:rPr lang="en-US" sz="1100" i="0" kern="1200"/>
            <a:t>Reporter</a:t>
          </a:r>
          <a:endParaRPr lang="en-US" sz="1100" kern="1200"/>
        </a:p>
        <a:p>
          <a:pPr marL="0" lvl="0" indent="0" algn="l" defTabSz="488950">
            <a:lnSpc>
              <a:spcPct val="100000"/>
            </a:lnSpc>
            <a:spcBef>
              <a:spcPct val="0"/>
            </a:spcBef>
            <a:spcAft>
              <a:spcPct val="35000"/>
            </a:spcAft>
            <a:buNone/>
          </a:pPr>
          <a:r>
            <a:rPr lang="en-US" sz="1100" kern="1200"/>
            <a:t>Charity promotion</a:t>
          </a:r>
        </a:p>
        <a:p>
          <a:pPr marL="0" lvl="0" indent="0" algn="l" defTabSz="488950">
            <a:lnSpc>
              <a:spcPct val="100000"/>
            </a:lnSpc>
            <a:spcBef>
              <a:spcPct val="0"/>
            </a:spcBef>
            <a:spcAft>
              <a:spcPct val="35000"/>
            </a:spcAft>
            <a:buNone/>
          </a:pPr>
          <a:r>
            <a:rPr lang="en-US" sz="1100" kern="1200" dirty="0"/>
            <a:t>Radio</a:t>
          </a:r>
          <a:r>
            <a:rPr lang="en-US" sz="1100" b="1" kern="1200" dirty="0"/>
            <a:t> </a:t>
          </a:r>
          <a:r>
            <a:rPr lang="en-US" sz="1100" kern="1200" dirty="0"/>
            <a:t>ads</a:t>
          </a:r>
        </a:p>
      </dsp:txBody>
      <dsp:txXfrm>
        <a:off x="3326308" y="1085563"/>
        <a:ext cx="1839293" cy="866967"/>
      </dsp:txXfrm>
    </dsp:sp>
    <dsp:sp modelId="{61E3881A-A7A3-452B-AAC1-BBB7AEF09683}">
      <dsp:nvSpPr>
        <dsp:cNvPr id="0" name=""/>
        <dsp:cNvSpPr/>
      </dsp:nvSpPr>
      <dsp:spPr>
        <a:xfrm>
          <a:off x="0" y="2169272"/>
          <a:ext cx="5166581" cy="866967"/>
        </a:xfrm>
        <a:prstGeom prst="roundRect">
          <a:avLst>
            <a:gd name="adj" fmla="val 10000"/>
          </a:avLst>
        </a:prstGeom>
        <a:solidFill>
          <a:schemeClr val="accent2">
            <a:hueOff val="1195599"/>
            <a:satOff val="735"/>
            <a:lumOff val="9608"/>
            <a:alphaOff val="0"/>
          </a:schemeClr>
        </a:solidFill>
        <a:ln>
          <a:noFill/>
        </a:ln>
        <a:effectLst/>
      </dsp:spPr>
      <dsp:style>
        <a:lnRef idx="0">
          <a:scrgbClr r="0" g="0" b="0"/>
        </a:lnRef>
        <a:fillRef idx="1">
          <a:scrgbClr r="0" g="0" b="0"/>
        </a:fillRef>
        <a:effectRef idx="0">
          <a:scrgbClr r="0" g="0" b="0"/>
        </a:effectRef>
        <a:fontRef idx="minor"/>
      </dsp:style>
    </dsp:sp>
    <dsp:sp modelId="{14D454F3-7AF7-4DFC-A258-B7FC54502493}">
      <dsp:nvSpPr>
        <dsp:cNvPr id="0" name=""/>
        <dsp:cNvSpPr/>
      </dsp:nvSpPr>
      <dsp:spPr>
        <a:xfrm>
          <a:off x="262257" y="2364340"/>
          <a:ext cx="476832" cy="4768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16AAA5-C628-456C-BB79-89F457C5306A}">
      <dsp:nvSpPr>
        <dsp:cNvPr id="0" name=""/>
        <dsp:cNvSpPr/>
      </dsp:nvSpPr>
      <dsp:spPr>
        <a:xfrm>
          <a:off x="1001347" y="2169272"/>
          <a:ext cx="2324961" cy="866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54" tIns="91754" rIns="91754" bIns="91754" numCol="1" spcCol="1270" anchor="ctr" anchorCtr="0">
          <a:noAutofit/>
        </a:bodyPr>
        <a:lstStyle/>
        <a:p>
          <a:pPr marL="0" lvl="0" indent="0" algn="l" defTabSz="977900">
            <a:lnSpc>
              <a:spcPct val="100000"/>
            </a:lnSpc>
            <a:spcBef>
              <a:spcPct val="0"/>
            </a:spcBef>
            <a:spcAft>
              <a:spcPct val="35000"/>
            </a:spcAft>
            <a:buNone/>
          </a:pPr>
          <a:r>
            <a:rPr lang="en-US" sz="2200" b="1" kern="1200" dirty="0"/>
            <a:t>Flyers &amp; Posters around campus </a:t>
          </a:r>
          <a:endParaRPr lang="en-US" sz="2200" kern="1200" dirty="0"/>
        </a:p>
      </dsp:txBody>
      <dsp:txXfrm>
        <a:off x="1001347" y="2169272"/>
        <a:ext cx="2324961" cy="866967"/>
      </dsp:txXfrm>
    </dsp:sp>
    <dsp:sp modelId="{1059AEED-7BF2-43F6-B9B5-27A90E5825ED}">
      <dsp:nvSpPr>
        <dsp:cNvPr id="0" name=""/>
        <dsp:cNvSpPr/>
      </dsp:nvSpPr>
      <dsp:spPr>
        <a:xfrm>
          <a:off x="3326308" y="2169272"/>
          <a:ext cx="1839293" cy="866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54" tIns="91754" rIns="91754" bIns="91754" numCol="1" spcCol="1270" anchor="ctr" anchorCtr="0">
          <a:noAutofit/>
        </a:bodyPr>
        <a:lstStyle/>
        <a:p>
          <a:pPr marL="0" lvl="0" indent="0" algn="l" defTabSz="488950">
            <a:lnSpc>
              <a:spcPct val="100000"/>
            </a:lnSpc>
            <a:spcBef>
              <a:spcPct val="0"/>
            </a:spcBef>
            <a:spcAft>
              <a:spcPct val="35000"/>
            </a:spcAft>
            <a:buNone/>
          </a:pPr>
          <a:r>
            <a:rPr lang="en-US" sz="1100" kern="1200"/>
            <a:t>$100 campus printing service allowance</a:t>
          </a:r>
        </a:p>
      </dsp:txBody>
      <dsp:txXfrm>
        <a:off x="3326308" y="2169272"/>
        <a:ext cx="1839293" cy="866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AE69A-1D42-466F-B5E5-E773B02F590D}">
      <dsp:nvSpPr>
        <dsp:cNvPr id="0" name=""/>
        <dsp:cNvSpPr/>
      </dsp:nvSpPr>
      <dsp:spPr>
        <a:xfrm>
          <a:off x="749317" y="424681"/>
          <a:ext cx="971544" cy="9715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26EC1D-E9C9-46AF-A7E5-43BC9605C2C5}">
      <dsp:nvSpPr>
        <dsp:cNvPr id="0" name=""/>
        <dsp:cNvSpPr/>
      </dsp:nvSpPr>
      <dsp:spPr>
        <a:xfrm>
          <a:off x="155595" y="1694878"/>
          <a:ext cx="21589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b="1" kern="1200"/>
            <a:t>How?</a:t>
          </a:r>
          <a:endParaRPr lang="en-US" sz="3600" kern="1200"/>
        </a:p>
      </dsp:txBody>
      <dsp:txXfrm>
        <a:off x="155595" y="1694878"/>
        <a:ext cx="2158987" cy="720000"/>
      </dsp:txXfrm>
    </dsp:sp>
    <dsp:sp modelId="{4DAE9E00-4600-4E42-B5AC-82D1EB036E6C}">
      <dsp:nvSpPr>
        <dsp:cNvPr id="0" name=""/>
        <dsp:cNvSpPr/>
      </dsp:nvSpPr>
      <dsp:spPr>
        <a:xfrm>
          <a:off x="3286127" y="424681"/>
          <a:ext cx="971544" cy="9715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8B92AF-C3B5-444B-87D6-0A5A92F08EE2}">
      <dsp:nvSpPr>
        <dsp:cNvPr id="0" name=""/>
        <dsp:cNvSpPr/>
      </dsp:nvSpPr>
      <dsp:spPr>
        <a:xfrm>
          <a:off x="2692406" y="1694878"/>
          <a:ext cx="21589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b="1" i="0" kern="1200"/>
            <a:t>Where?</a:t>
          </a:r>
          <a:endParaRPr lang="en-US" sz="3600" kern="1200"/>
        </a:p>
      </dsp:txBody>
      <dsp:txXfrm>
        <a:off x="2692406" y="1694878"/>
        <a:ext cx="2158987" cy="720000"/>
      </dsp:txXfrm>
    </dsp:sp>
    <dsp:sp modelId="{BC355C4D-7749-4691-B9CC-9CE93B3E185D}">
      <dsp:nvSpPr>
        <dsp:cNvPr id="0" name=""/>
        <dsp:cNvSpPr/>
      </dsp:nvSpPr>
      <dsp:spPr>
        <a:xfrm>
          <a:off x="5822938" y="424681"/>
          <a:ext cx="971544" cy="9715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509B3F-FDDE-40CE-87B3-6912B9D83AD6}">
      <dsp:nvSpPr>
        <dsp:cNvPr id="0" name=""/>
        <dsp:cNvSpPr/>
      </dsp:nvSpPr>
      <dsp:spPr>
        <a:xfrm>
          <a:off x="5229216" y="1694878"/>
          <a:ext cx="21589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b="1" i="0" kern="1200"/>
            <a:t>When?</a:t>
          </a:r>
          <a:endParaRPr lang="en-US" sz="3600" kern="1200"/>
        </a:p>
      </dsp:txBody>
      <dsp:txXfrm>
        <a:off x="5229216" y="1694878"/>
        <a:ext cx="2158987"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70D2D-C647-4F3E-B9F1-E30BF923DF31}">
      <dsp:nvSpPr>
        <dsp:cNvPr id="0" name=""/>
        <dsp:cNvSpPr/>
      </dsp:nvSpPr>
      <dsp:spPr>
        <a:xfrm>
          <a:off x="0" y="0"/>
          <a:ext cx="4534768" cy="2714431"/>
        </a:xfrm>
        <a:prstGeom prst="homePlate">
          <a:avLst>
            <a:gd name="adj" fmla="val 25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9977" tIns="68580" rIns="639906" bIns="68580" numCol="1" spcCol="1270" anchor="ctr" anchorCtr="0">
          <a:noAutofit/>
        </a:bodyPr>
        <a:lstStyle/>
        <a:p>
          <a:pPr marL="0" lvl="0" indent="0" algn="ctr" defTabSz="1200150">
            <a:lnSpc>
              <a:spcPct val="90000"/>
            </a:lnSpc>
            <a:spcBef>
              <a:spcPct val="0"/>
            </a:spcBef>
            <a:spcAft>
              <a:spcPct val="35000"/>
            </a:spcAft>
            <a:buNone/>
          </a:pPr>
          <a:r>
            <a:rPr lang="en-US" sz="2700" kern="1200" dirty="0"/>
            <a:t>Total Loan: $2,300</a:t>
          </a:r>
        </a:p>
      </dsp:txBody>
      <dsp:txXfrm>
        <a:off x="0" y="0"/>
        <a:ext cx="4195464" cy="2714431"/>
      </dsp:txXfrm>
    </dsp:sp>
    <dsp:sp modelId="{B8662E2A-541D-46B1-897C-E8C65AEC93CB}">
      <dsp:nvSpPr>
        <dsp:cNvPr id="0" name=""/>
        <dsp:cNvSpPr/>
      </dsp:nvSpPr>
      <dsp:spPr>
        <a:xfrm>
          <a:off x="3634202" y="0"/>
          <a:ext cx="4534768" cy="2714431"/>
        </a:xfrm>
        <a:prstGeom prst="chevron">
          <a:avLst>
            <a:gd name="adj" fmla="val 25000"/>
          </a:avLst>
        </a:prstGeom>
        <a:solidFill>
          <a:schemeClr val="accent1">
            <a:shade val="80000"/>
            <a:hueOff val="-6478"/>
            <a:satOff val="2917"/>
            <a:lumOff val="1798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9977" tIns="68580" rIns="159977" bIns="68580" numCol="1" spcCol="1270" anchor="t" anchorCtr="0">
          <a:noAutofit/>
        </a:bodyPr>
        <a:lstStyle/>
        <a:p>
          <a:pPr marL="0" lvl="0" indent="0" algn="l" defTabSz="1200150">
            <a:lnSpc>
              <a:spcPct val="90000"/>
            </a:lnSpc>
            <a:spcBef>
              <a:spcPct val="0"/>
            </a:spcBef>
            <a:spcAft>
              <a:spcPct val="35000"/>
            </a:spcAft>
            <a:buNone/>
          </a:pPr>
          <a:r>
            <a:rPr lang="en-US" sz="2700" kern="1200"/>
            <a:t>Breakdown:</a:t>
          </a:r>
        </a:p>
        <a:p>
          <a:pPr marL="228600" lvl="1" indent="-228600" algn="l" defTabSz="933450">
            <a:lnSpc>
              <a:spcPct val="90000"/>
            </a:lnSpc>
            <a:spcBef>
              <a:spcPct val="0"/>
            </a:spcBef>
            <a:spcAft>
              <a:spcPct val="15000"/>
            </a:spcAft>
            <a:buChar char="•"/>
          </a:pPr>
          <a:r>
            <a:rPr lang="en-US" sz="2100" kern="1200" dirty="0"/>
            <a:t>Products $1,675</a:t>
          </a:r>
        </a:p>
        <a:p>
          <a:pPr marL="228600" lvl="1" indent="-228600" algn="l" defTabSz="933450">
            <a:lnSpc>
              <a:spcPct val="90000"/>
            </a:lnSpc>
            <a:spcBef>
              <a:spcPct val="0"/>
            </a:spcBef>
            <a:spcAft>
              <a:spcPct val="15000"/>
            </a:spcAft>
            <a:buChar char="•"/>
          </a:pPr>
          <a:r>
            <a:rPr lang="en-US" sz="2100" kern="1200" dirty="0"/>
            <a:t>Supplies $10</a:t>
          </a:r>
        </a:p>
        <a:p>
          <a:pPr marL="228600" lvl="1" indent="-228600" algn="l" defTabSz="933450">
            <a:lnSpc>
              <a:spcPct val="90000"/>
            </a:lnSpc>
            <a:spcBef>
              <a:spcPct val="0"/>
            </a:spcBef>
            <a:spcAft>
              <a:spcPct val="15000"/>
            </a:spcAft>
            <a:buChar char="•"/>
          </a:pPr>
          <a:r>
            <a:rPr lang="en-US" sz="2100" kern="1200" dirty="0"/>
            <a:t>Loan Fees $200</a:t>
          </a:r>
        </a:p>
        <a:p>
          <a:pPr marL="228600" lvl="1" indent="-228600" algn="l" defTabSz="933450">
            <a:lnSpc>
              <a:spcPct val="90000"/>
            </a:lnSpc>
            <a:spcBef>
              <a:spcPct val="0"/>
            </a:spcBef>
            <a:spcAft>
              <a:spcPct val="15000"/>
            </a:spcAft>
            <a:buChar char="•"/>
          </a:pPr>
          <a:r>
            <a:rPr lang="en-US" sz="2100" kern="1200" dirty="0"/>
            <a:t>Marketing Budget $300</a:t>
          </a:r>
        </a:p>
        <a:p>
          <a:pPr marL="228600" lvl="1" indent="-228600" algn="l" defTabSz="933450">
            <a:lnSpc>
              <a:spcPct val="90000"/>
            </a:lnSpc>
            <a:spcBef>
              <a:spcPct val="0"/>
            </a:spcBef>
            <a:spcAft>
              <a:spcPct val="15000"/>
            </a:spcAft>
            <a:buChar char="•"/>
          </a:pPr>
          <a:r>
            <a:rPr lang="en-US" sz="2100" kern="1200">
              <a:cs typeface="Calibri Light" panose="020F0302020204030204"/>
            </a:rPr>
            <a:t>Cash Buffer $115</a:t>
          </a:r>
          <a:endParaRPr lang="en-US" sz="2100" kern="1200"/>
        </a:p>
      </dsp:txBody>
      <dsp:txXfrm>
        <a:off x="4312810" y="0"/>
        <a:ext cx="3177552" cy="271443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1d5146e82_2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g31d5146e82_2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1d5146e82_2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31d5146e82_2_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1d5146e82_2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31d5146e82_2_3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1d44b7f4d_6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1d44b7f4d_6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1d5146e82_2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31d5146e82_2_3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dirty="0"/>
          </a:p>
        </p:txBody>
      </p:sp>
    </p:spTree>
    <p:extLst>
      <p:ext uri="{BB962C8B-B14F-4D97-AF65-F5344CB8AC3E}">
        <p14:creationId xmlns:p14="http://schemas.microsoft.com/office/powerpoint/2010/main" val="2598980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1d5146e82_2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31d5146e82_2_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dirty="0"/>
          </a:p>
        </p:txBody>
      </p:sp>
    </p:spTree>
    <p:extLst>
      <p:ext uri="{BB962C8B-B14F-4D97-AF65-F5344CB8AC3E}">
        <p14:creationId xmlns:p14="http://schemas.microsoft.com/office/powerpoint/2010/main" val="2669170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1d5146e82_2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31d5146e82_2_4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1d5146e82_2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31d5146e82_2_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3444d2d8d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3444d2d8d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1d5146e82_2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31d5146e82_2_4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1d5146e82_2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31d5146e82_2_3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343ccca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343ccca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1d5146e82_2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31d5146e82_2_4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1d44b7f4d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1d44b7f4d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1d5146e82_2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31d5146e82_2_3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35470e80e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35470e80e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1d5146e82_2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31d5146e82_2_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1d5146e82_2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31d5146e82_2_4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1d5146e82_2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g31d5146e82_2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1d5146e82_2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31d5146e82_2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10e8329b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10e8329b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1d5146e82_2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31d5146e82_2_4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3444d2d8d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3444d2d8d_2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3444d2d8d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3444d2d8d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1d44b7f4d_6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1d44b7f4d_6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p>
            <a:fld id="{87DE6118-2437-4B30-8E3C-4D2BE6020583}"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4654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6074551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2871786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1779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866216" y="710940"/>
            <a:ext cx="6571200" cy="546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2"/>
              </a:buClr>
              <a:buSzPts val="2700"/>
              <a:buFont typeface="Century Gothic"/>
              <a:buNone/>
              <a:defRPr sz="27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65" name="Google Shape;65;p15"/>
          <p:cNvSpPr txBox="1">
            <a:spLocks noGrp="1"/>
          </p:cNvSpPr>
          <p:nvPr>
            <p:ph type="body" idx="1"/>
          </p:nvPr>
        </p:nvSpPr>
        <p:spPr>
          <a:xfrm>
            <a:off x="866216" y="1958249"/>
            <a:ext cx="2346900" cy="432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750"/>
              </a:spcBef>
              <a:spcAft>
                <a:spcPts val="0"/>
              </a:spcAft>
              <a:buClr>
                <a:schemeClr val="accent1"/>
              </a:buClr>
              <a:buSzPts val="1440"/>
              <a:buFont typeface="Noto Sans Symbols"/>
              <a:buNone/>
              <a:defRPr sz="1800" b="0" i="0" u="none" strike="noStrike" cap="none">
                <a:solidFill>
                  <a:schemeClr val="accent1"/>
                </a:solidFill>
                <a:latin typeface="Century Gothic"/>
                <a:ea typeface="Century Gothic"/>
                <a:cs typeface="Century Gothic"/>
                <a:sym typeface="Century Gothic"/>
              </a:defRPr>
            </a:lvl1pPr>
            <a:lvl2pPr marL="914400" marR="0" lvl="1" indent="-228600" algn="l" rtl="0">
              <a:lnSpc>
                <a:spcPct val="100000"/>
              </a:lnSpc>
              <a:spcBef>
                <a:spcPts val="750"/>
              </a:spcBef>
              <a:spcAft>
                <a:spcPts val="0"/>
              </a:spcAft>
              <a:buClr>
                <a:schemeClr val="accent1"/>
              </a:buClr>
              <a:buSzPts val="1200"/>
              <a:buFont typeface="Noto Sans Symbols"/>
              <a:buNone/>
              <a:defRPr sz="1500" b="1"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750"/>
              </a:spcBef>
              <a:spcAft>
                <a:spcPts val="0"/>
              </a:spcAft>
              <a:buClr>
                <a:schemeClr val="accent1"/>
              </a:buClr>
              <a:buSzPts val="1080"/>
              <a:buFont typeface="Noto Sans Symbols"/>
              <a:buNone/>
              <a:defRPr sz="1350" b="1"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9pPr>
          </a:lstStyle>
          <a:p>
            <a:endParaRPr/>
          </a:p>
        </p:txBody>
      </p:sp>
      <p:sp>
        <p:nvSpPr>
          <p:cNvPr id="66" name="Google Shape;66;p15"/>
          <p:cNvSpPr txBox="1">
            <a:spLocks noGrp="1"/>
          </p:cNvSpPr>
          <p:nvPr>
            <p:ph type="body" idx="2"/>
          </p:nvPr>
        </p:nvSpPr>
        <p:spPr>
          <a:xfrm>
            <a:off x="866216" y="2390446"/>
            <a:ext cx="2346900" cy="212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chemeClr val="accent1"/>
              </a:buClr>
              <a:buSzPts val="840"/>
              <a:buFont typeface="Noto Sans Symbols"/>
              <a:buNone/>
              <a:defRPr sz="105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100000"/>
              </a:lnSpc>
              <a:spcBef>
                <a:spcPts val="75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750"/>
              </a:spcBef>
              <a:spcAft>
                <a:spcPts val="0"/>
              </a:spcAft>
              <a:buClr>
                <a:schemeClr val="accent1"/>
              </a:buClr>
              <a:buSzPts val="600"/>
              <a:buFont typeface="Noto Sans Symbols"/>
              <a:buNone/>
              <a:defRPr sz="75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9pPr>
          </a:lstStyle>
          <a:p>
            <a:endParaRPr/>
          </a:p>
        </p:txBody>
      </p:sp>
      <p:sp>
        <p:nvSpPr>
          <p:cNvPr id="67" name="Google Shape;67;p15"/>
          <p:cNvSpPr txBox="1">
            <a:spLocks noGrp="1"/>
          </p:cNvSpPr>
          <p:nvPr>
            <p:ph type="body" idx="3"/>
          </p:nvPr>
        </p:nvSpPr>
        <p:spPr>
          <a:xfrm>
            <a:off x="3384541" y="1958249"/>
            <a:ext cx="2358900" cy="432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750"/>
              </a:spcBef>
              <a:spcAft>
                <a:spcPts val="0"/>
              </a:spcAft>
              <a:buClr>
                <a:schemeClr val="accent1"/>
              </a:buClr>
              <a:buSzPts val="1440"/>
              <a:buFont typeface="Noto Sans Symbols"/>
              <a:buNone/>
              <a:defRPr sz="1800" b="0" i="0" u="none" strike="noStrike" cap="none">
                <a:solidFill>
                  <a:schemeClr val="accent1"/>
                </a:solidFill>
                <a:latin typeface="Century Gothic"/>
                <a:ea typeface="Century Gothic"/>
                <a:cs typeface="Century Gothic"/>
                <a:sym typeface="Century Gothic"/>
              </a:defRPr>
            </a:lvl1pPr>
            <a:lvl2pPr marL="914400" marR="0" lvl="1" indent="-228600" algn="l" rtl="0">
              <a:lnSpc>
                <a:spcPct val="100000"/>
              </a:lnSpc>
              <a:spcBef>
                <a:spcPts val="750"/>
              </a:spcBef>
              <a:spcAft>
                <a:spcPts val="0"/>
              </a:spcAft>
              <a:buClr>
                <a:schemeClr val="accent1"/>
              </a:buClr>
              <a:buSzPts val="1200"/>
              <a:buFont typeface="Noto Sans Symbols"/>
              <a:buNone/>
              <a:defRPr sz="1500" b="1"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750"/>
              </a:spcBef>
              <a:spcAft>
                <a:spcPts val="0"/>
              </a:spcAft>
              <a:buClr>
                <a:schemeClr val="accent1"/>
              </a:buClr>
              <a:buSzPts val="1080"/>
              <a:buFont typeface="Noto Sans Symbols"/>
              <a:buNone/>
              <a:defRPr sz="1350" b="1"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9pPr>
          </a:lstStyle>
          <a:p>
            <a:endParaRPr/>
          </a:p>
        </p:txBody>
      </p:sp>
      <p:sp>
        <p:nvSpPr>
          <p:cNvPr id="68" name="Google Shape;68;p15"/>
          <p:cNvSpPr txBox="1">
            <a:spLocks noGrp="1"/>
          </p:cNvSpPr>
          <p:nvPr>
            <p:ph type="body" idx="4"/>
          </p:nvPr>
        </p:nvSpPr>
        <p:spPr>
          <a:xfrm>
            <a:off x="3384541" y="2390446"/>
            <a:ext cx="2358900" cy="212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chemeClr val="accent1"/>
              </a:buClr>
              <a:buSzPts val="840"/>
              <a:buFont typeface="Noto Sans Symbols"/>
              <a:buNone/>
              <a:defRPr sz="105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100000"/>
              </a:lnSpc>
              <a:spcBef>
                <a:spcPts val="75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750"/>
              </a:spcBef>
              <a:spcAft>
                <a:spcPts val="0"/>
              </a:spcAft>
              <a:buClr>
                <a:schemeClr val="accent1"/>
              </a:buClr>
              <a:buSzPts val="600"/>
              <a:buFont typeface="Noto Sans Symbols"/>
              <a:buNone/>
              <a:defRPr sz="75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9pPr>
          </a:lstStyle>
          <a:p>
            <a:endParaRPr/>
          </a:p>
        </p:txBody>
      </p:sp>
      <p:sp>
        <p:nvSpPr>
          <p:cNvPr id="69" name="Google Shape;69;p15"/>
          <p:cNvSpPr txBox="1">
            <a:spLocks noGrp="1"/>
          </p:cNvSpPr>
          <p:nvPr>
            <p:ph type="body" idx="5"/>
          </p:nvPr>
        </p:nvSpPr>
        <p:spPr>
          <a:xfrm>
            <a:off x="5915026" y="1952625"/>
            <a:ext cx="2368200" cy="432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750"/>
              </a:spcBef>
              <a:spcAft>
                <a:spcPts val="0"/>
              </a:spcAft>
              <a:buClr>
                <a:schemeClr val="accent1"/>
              </a:buClr>
              <a:buSzPts val="1440"/>
              <a:buFont typeface="Noto Sans Symbols"/>
              <a:buNone/>
              <a:defRPr sz="1800" b="0" i="0" u="none" strike="noStrike" cap="none">
                <a:solidFill>
                  <a:schemeClr val="accent1"/>
                </a:solidFill>
                <a:latin typeface="Century Gothic"/>
                <a:ea typeface="Century Gothic"/>
                <a:cs typeface="Century Gothic"/>
                <a:sym typeface="Century Gothic"/>
              </a:defRPr>
            </a:lvl1pPr>
            <a:lvl2pPr marL="914400" marR="0" lvl="1" indent="-228600" algn="l" rtl="0">
              <a:lnSpc>
                <a:spcPct val="100000"/>
              </a:lnSpc>
              <a:spcBef>
                <a:spcPts val="750"/>
              </a:spcBef>
              <a:spcAft>
                <a:spcPts val="0"/>
              </a:spcAft>
              <a:buClr>
                <a:schemeClr val="accent1"/>
              </a:buClr>
              <a:buSzPts val="1200"/>
              <a:buFont typeface="Noto Sans Symbols"/>
              <a:buNone/>
              <a:defRPr sz="1500" b="1"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750"/>
              </a:spcBef>
              <a:spcAft>
                <a:spcPts val="0"/>
              </a:spcAft>
              <a:buClr>
                <a:schemeClr val="accent1"/>
              </a:buClr>
              <a:buSzPts val="1080"/>
              <a:buFont typeface="Noto Sans Symbols"/>
              <a:buNone/>
              <a:defRPr sz="1350" b="1"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750"/>
              </a:spcBef>
              <a:spcAft>
                <a:spcPts val="0"/>
              </a:spcAft>
              <a:buClr>
                <a:schemeClr val="accent1"/>
              </a:buClr>
              <a:buSzPts val="960"/>
              <a:buFont typeface="Noto Sans Symbols"/>
              <a:buNone/>
              <a:defRPr sz="1200" b="1" i="0" u="none" strike="noStrike" cap="none">
                <a:solidFill>
                  <a:srgbClr val="3F3F3F"/>
                </a:solidFill>
                <a:latin typeface="Century Gothic"/>
                <a:ea typeface="Century Gothic"/>
                <a:cs typeface="Century Gothic"/>
                <a:sym typeface="Century Gothic"/>
              </a:defRPr>
            </a:lvl9pPr>
          </a:lstStyle>
          <a:p>
            <a:endParaRPr/>
          </a:p>
        </p:txBody>
      </p:sp>
      <p:sp>
        <p:nvSpPr>
          <p:cNvPr id="70" name="Google Shape;70;p15"/>
          <p:cNvSpPr txBox="1">
            <a:spLocks noGrp="1"/>
          </p:cNvSpPr>
          <p:nvPr>
            <p:ph type="body" idx="6"/>
          </p:nvPr>
        </p:nvSpPr>
        <p:spPr>
          <a:xfrm>
            <a:off x="5915025" y="2390446"/>
            <a:ext cx="2370900" cy="212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chemeClr val="accent1"/>
              </a:buClr>
              <a:buSzPts val="840"/>
              <a:buFont typeface="Noto Sans Symbols"/>
              <a:buNone/>
              <a:defRPr sz="105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100000"/>
              </a:lnSpc>
              <a:spcBef>
                <a:spcPts val="75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750"/>
              </a:spcBef>
              <a:spcAft>
                <a:spcPts val="0"/>
              </a:spcAft>
              <a:buClr>
                <a:schemeClr val="accent1"/>
              </a:buClr>
              <a:buSzPts val="600"/>
              <a:buFont typeface="Noto Sans Symbols"/>
              <a:buNone/>
              <a:defRPr sz="75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750"/>
              </a:spcBef>
              <a:spcAft>
                <a:spcPts val="0"/>
              </a:spcAft>
              <a:buClr>
                <a:schemeClr val="accent1"/>
              </a:buClr>
              <a:buSzPts val="540"/>
              <a:buFont typeface="Noto Sans Symbols"/>
              <a:buNone/>
              <a:defRPr sz="675" b="0" i="0" u="none" strike="noStrike" cap="none">
                <a:solidFill>
                  <a:srgbClr val="3F3F3F"/>
                </a:solidFill>
                <a:latin typeface="Century Gothic"/>
                <a:ea typeface="Century Gothic"/>
                <a:cs typeface="Century Gothic"/>
                <a:sym typeface="Century Gothic"/>
              </a:defRPr>
            </a:lvl9pPr>
          </a:lstStyle>
          <a:p>
            <a:endParaRPr/>
          </a:p>
        </p:txBody>
      </p:sp>
      <p:sp>
        <p:nvSpPr>
          <p:cNvPr id="73" name="Google Shape;73;p15"/>
          <p:cNvSpPr txBox="1">
            <a:spLocks noGrp="1"/>
          </p:cNvSpPr>
          <p:nvPr>
            <p:ph type="dt" idx="10"/>
          </p:nvPr>
        </p:nvSpPr>
        <p:spPr>
          <a:xfrm>
            <a:off x="7988204" y="4795806"/>
            <a:ext cx="742800" cy="2286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75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Google Shape;74;p15"/>
          <p:cNvSpPr txBox="1">
            <a:spLocks noGrp="1"/>
          </p:cNvSpPr>
          <p:nvPr>
            <p:ph type="ftr" idx="11"/>
          </p:nvPr>
        </p:nvSpPr>
        <p:spPr>
          <a:xfrm>
            <a:off x="420833" y="4793880"/>
            <a:ext cx="2894700" cy="228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75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5" name="Google Shape;75;p15"/>
          <p:cNvSpPr txBox="1">
            <a:spLocks noGrp="1"/>
          </p:cNvSpPr>
          <p:nvPr>
            <p:ph type="sldNum" idx="12"/>
          </p:nvPr>
        </p:nvSpPr>
        <p:spPr>
          <a:xfrm>
            <a:off x="7764406" y="221797"/>
            <a:ext cx="628500" cy="575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100"/>
              <a:buFont typeface="Century Gothic"/>
              <a:buNone/>
              <a:defRPr sz="21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100"/>
              <a:buFont typeface="Century Gothic"/>
              <a:buNone/>
              <a:defRPr sz="21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100"/>
              <a:buFont typeface="Century Gothic"/>
              <a:buNone/>
              <a:defRPr sz="21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100"/>
              <a:buFont typeface="Century Gothic"/>
              <a:buNone/>
              <a:defRPr sz="21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100"/>
              <a:buFont typeface="Century Gothic"/>
              <a:buNone/>
              <a:defRPr sz="21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100"/>
              <a:buFont typeface="Century Gothic"/>
              <a:buNone/>
              <a:defRPr sz="21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100"/>
              <a:buFont typeface="Century Gothic"/>
              <a:buNone/>
              <a:defRPr sz="21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100"/>
              <a:buFont typeface="Century Gothic"/>
              <a:buNone/>
              <a:defRPr sz="21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100"/>
              <a:buFont typeface="Century Gothic"/>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5276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6486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00821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p>
        </p:txBody>
      </p:sp>
      <p:sp>
        <p:nvSpPr>
          <p:cNvPr id="3" name="Content Placeholder 2"/>
          <p:cNvSpPr>
            <a:spLocks noGrp="1"/>
          </p:cNvSpPr>
          <p:nvPr>
            <p:ph sz="half" idx="1"/>
          </p:nvPr>
        </p:nvSpPr>
        <p:spPr>
          <a:xfrm>
            <a:off x="822959"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13220996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4053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372817326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E6118-2437-4B30-8E3C-4D2BE6020583}" type="datetimeFigureOut">
              <a:rPr lang="en-US" smtClean="0"/>
              <a:t>5/23/2019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26729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548640"/>
            <a:ext cx="4869180"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87DE6118-2437-4B30-8E3C-4D2BE6020583}" type="datetimeFigureOut">
              <a:rPr lang="en-US" smtClean="0"/>
              <a:pPr/>
              <a:t>5/23/2019</a:t>
            </a:fld>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a:t>
            </a:fld>
            <a:endParaRPr lang="en-US"/>
          </a:p>
        </p:txBody>
      </p:sp>
    </p:spTree>
    <p:extLst>
      <p:ext uri="{BB962C8B-B14F-4D97-AF65-F5344CB8AC3E}">
        <p14:creationId xmlns:p14="http://schemas.microsoft.com/office/powerpoint/2010/main" val="110139668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91440" tIns="0" rIns="91440" bIns="0" anchor="b">
            <a:noAutofit/>
          </a:bodyPr>
          <a:lstStyle>
            <a:lvl1pPr>
              <a:defRPr sz="27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57320759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87DE6118-2437-4B30-8E3C-4D2BE6020583}" type="datetimeFigureOut">
              <a:rPr lang="en-US" smtClean="0"/>
              <a:pPr/>
              <a:t>5/23/2019</a:t>
            </a:fld>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69E57DC2-970A-4B3E-BB1C-7A09969E49DF}" type="slidenum">
              <a:rPr lang="en-US" smtClean="0"/>
              <a:pPr/>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50863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0.png"/><Relationship Id="rId7" Type="http://schemas.openxmlformats.org/officeDocument/2006/relationships/diagramLayout" Target="../diagrams/layout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Data" Target="../diagrams/data2.xml"/><Relationship Id="rId5" Type="http://schemas.openxmlformats.org/officeDocument/2006/relationships/image" Target="../media/image22.png"/><Relationship Id="rId10" Type="http://schemas.microsoft.com/office/2007/relationships/diagramDrawing" Target="../diagrams/drawing2.xml"/><Relationship Id="rId4" Type="http://schemas.openxmlformats.org/officeDocument/2006/relationships/image" Target="../media/image21.png"/><Relationship Id="rId9"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0.jpg"/></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79"/>
        <p:cNvGrpSpPr/>
        <p:nvPr/>
      </p:nvGrpSpPr>
      <p:grpSpPr>
        <a:xfrm>
          <a:off x="0" y="0"/>
          <a:ext cx="0" cy="0"/>
          <a:chOff x="0" y="0"/>
          <a:chExt cx="0" cy="0"/>
        </a:xfrm>
      </p:grpSpPr>
      <p:pic>
        <p:nvPicPr>
          <p:cNvPr id="81" name="Google Shape;81;p16"/>
          <p:cNvPicPr preferRelativeResize="0"/>
          <p:nvPr/>
        </p:nvPicPr>
        <p:blipFill rotWithShape="1">
          <a:blip r:embed="rId3">
            <a:alphaModFix/>
          </a:blip>
          <a:srcRect/>
          <a:stretch/>
        </p:blipFill>
        <p:spPr>
          <a:xfrm>
            <a:off x="6186126" y="176950"/>
            <a:ext cx="2254500" cy="635700"/>
          </a:xfrm>
          <a:prstGeom prst="roundRect">
            <a:avLst>
              <a:gd name="adj" fmla="val 1858"/>
            </a:avLst>
          </a:prstGeom>
          <a:noFill/>
          <a:ln>
            <a:noFill/>
          </a:ln>
        </p:spPr>
      </p:pic>
      <p:pic>
        <p:nvPicPr>
          <p:cNvPr id="82" name="Google Shape;82;p16"/>
          <p:cNvPicPr preferRelativeResize="0"/>
          <p:nvPr/>
        </p:nvPicPr>
        <p:blipFill rotWithShape="1">
          <a:blip r:embed="rId4">
            <a:alphaModFix/>
          </a:blip>
          <a:srcRect/>
          <a:stretch/>
        </p:blipFill>
        <p:spPr>
          <a:xfrm>
            <a:off x="487050" y="83950"/>
            <a:ext cx="3168900" cy="728700"/>
          </a:xfrm>
          <a:prstGeom prst="roundRect">
            <a:avLst>
              <a:gd name="adj" fmla="val 1858"/>
            </a:avLst>
          </a:prstGeom>
          <a:noFill/>
          <a:ln>
            <a:noFill/>
          </a:ln>
        </p:spPr>
      </p:pic>
      <p:pic>
        <p:nvPicPr>
          <p:cNvPr id="83" name="Google Shape;83;p16"/>
          <p:cNvPicPr preferRelativeResize="0"/>
          <p:nvPr/>
        </p:nvPicPr>
        <p:blipFill rotWithShape="1">
          <a:blip r:embed="rId5">
            <a:alphaModFix/>
          </a:blip>
          <a:srcRect/>
          <a:stretch/>
        </p:blipFill>
        <p:spPr>
          <a:xfrm>
            <a:off x="2361150" y="4344545"/>
            <a:ext cx="4421699" cy="367725"/>
          </a:xfrm>
          <a:prstGeom prst="rect">
            <a:avLst/>
          </a:prstGeom>
          <a:noFill/>
          <a:ln>
            <a:noFill/>
          </a:ln>
        </p:spPr>
      </p:pic>
      <p:pic>
        <p:nvPicPr>
          <p:cNvPr id="2" name="Picture 2">
            <a:extLst>
              <a:ext uri="{FF2B5EF4-FFF2-40B4-BE49-F238E27FC236}">
                <a16:creationId xmlns:a16="http://schemas.microsoft.com/office/drawing/2014/main" id="{A46F33B4-5DA8-49B1-9EB2-60303E2DE16A}"/>
              </a:ext>
            </a:extLst>
          </p:cNvPr>
          <p:cNvPicPr>
            <a:picLocks noChangeAspect="1"/>
          </p:cNvPicPr>
          <p:nvPr/>
        </p:nvPicPr>
        <p:blipFill>
          <a:blip r:embed="rId6"/>
          <a:stretch>
            <a:fillRect/>
          </a:stretch>
        </p:blipFill>
        <p:spPr>
          <a:xfrm>
            <a:off x="1968062" y="716577"/>
            <a:ext cx="5103429" cy="3244606"/>
          </a:xfrm>
          <a:prstGeom prst="rect">
            <a:avLst/>
          </a:prstGeom>
        </p:spPr>
      </p:pic>
      <p:pic>
        <p:nvPicPr>
          <p:cNvPr id="4" name="Picture 3">
            <a:extLst>
              <a:ext uri="{FF2B5EF4-FFF2-40B4-BE49-F238E27FC236}">
                <a16:creationId xmlns:a16="http://schemas.microsoft.com/office/drawing/2014/main" id="{001B80AB-249E-4814-B3D7-2EABE2FDAE7F}"/>
              </a:ext>
            </a:extLst>
          </p:cNvPr>
          <p:cNvPicPr>
            <a:picLocks noChangeAspect="1"/>
          </p:cNvPicPr>
          <p:nvPr/>
        </p:nvPicPr>
        <p:blipFill>
          <a:blip r:embed="rId7"/>
          <a:stretch>
            <a:fillRect/>
          </a:stretch>
        </p:blipFill>
        <p:spPr>
          <a:xfrm>
            <a:off x="1943100" y="1014412"/>
            <a:ext cx="5257800" cy="3114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1286391" y="277865"/>
            <a:ext cx="6571200" cy="54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434343"/>
                </a:solidFill>
              </a:rPr>
              <a:t>Marketing Research</a:t>
            </a:r>
            <a:endParaRPr sz="2800" dirty="0">
              <a:solidFill>
                <a:srgbClr val="434343"/>
              </a:solidFill>
            </a:endParaRPr>
          </a:p>
        </p:txBody>
      </p:sp>
      <p:sp>
        <p:nvSpPr>
          <p:cNvPr id="172" name="Google Shape;172;p25"/>
          <p:cNvSpPr txBox="1">
            <a:spLocks noGrp="1"/>
          </p:cNvSpPr>
          <p:nvPr>
            <p:ph idx="1"/>
          </p:nvPr>
        </p:nvSpPr>
        <p:spPr>
          <a:xfrm>
            <a:off x="854363" y="1093500"/>
            <a:ext cx="7017000" cy="29565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 sz="2400" dirty="0">
                <a:solidFill>
                  <a:schemeClr val="accent1"/>
                </a:solidFill>
              </a:rPr>
              <a:t>Surveys</a:t>
            </a:r>
            <a:endParaRPr sz="2400" dirty="0">
              <a:solidFill>
                <a:schemeClr val="accent1"/>
              </a:solidFill>
            </a:endParaRPr>
          </a:p>
          <a:p>
            <a:pPr marL="457200" indent="-342900">
              <a:lnSpc>
                <a:spcPct val="100000"/>
              </a:lnSpc>
              <a:spcBef>
                <a:spcPts val="750"/>
              </a:spcBef>
              <a:spcAft>
                <a:spcPts val="0"/>
              </a:spcAft>
              <a:buClr>
                <a:srgbClr val="E69138"/>
              </a:buClr>
              <a:buSzPts val="1800"/>
              <a:buChar char="➢"/>
            </a:pPr>
            <a:r>
              <a:rPr lang="en" sz="1800" dirty="0">
                <a:solidFill>
                  <a:srgbClr val="000000"/>
                </a:solidFill>
              </a:rPr>
              <a:t>Created surveys online at Qualtrics and collected data via Google Analytics &amp; Google Trends </a:t>
            </a:r>
          </a:p>
          <a:p>
            <a:pPr marL="457200" lvl="0" indent="-342900" algn="l" rtl="0">
              <a:lnSpc>
                <a:spcPct val="100000"/>
              </a:lnSpc>
              <a:spcBef>
                <a:spcPts val="0"/>
              </a:spcBef>
              <a:spcAft>
                <a:spcPts val="0"/>
              </a:spcAft>
              <a:buClr>
                <a:srgbClr val="E69138"/>
              </a:buClr>
              <a:buSzPts val="1800"/>
              <a:buChar char="➢"/>
            </a:pPr>
            <a:r>
              <a:rPr lang="en" sz="1800" dirty="0">
                <a:solidFill>
                  <a:srgbClr val="000000"/>
                </a:solidFill>
              </a:rPr>
              <a:t>Distributed the surveys via:</a:t>
            </a:r>
            <a:endParaRPr sz="1800" dirty="0">
              <a:solidFill>
                <a:srgbClr val="000000"/>
              </a:solidFill>
            </a:endParaRPr>
          </a:p>
          <a:p>
            <a:pPr marL="914400" lvl="1" indent="-330200" algn="l" rtl="0">
              <a:lnSpc>
                <a:spcPct val="100000"/>
              </a:lnSpc>
              <a:spcBef>
                <a:spcPts val="0"/>
              </a:spcBef>
              <a:spcAft>
                <a:spcPts val="0"/>
              </a:spcAft>
              <a:buClr>
                <a:srgbClr val="E69138"/>
              </a:buClr>
              <a:buSzPts val="1600"/>
              <a:buChar char="○"/>
            </a:pPr>
            <a:r>
              <a:rPr lang="en" sz="1600" dirty="0">
                <a:solidFill>
                  <a:srgbClr val="000000"/>
                </a:solidFill>
              </a:rPr>
              <a:t>Facebook</a:t>
            </a:r>
            <a:endParaRPr sz="1600" dirty="0">
              <a:solidFill>
                <a:srgbClr val="000000"/>
              </a:solidFill>
            </a:endParaRPr>
          </a:p>
          <a:p>
            <a:pPr marL="914400" lvl="1" indent="-330200" algn="l" rtl="0">
              <a:lnSpc>
                <a:spcPct val="100000"/>
              </a:lnSpc>
              <a:spcBef>
                <a:spcPts val="0"/>
              </a:spcBef>
              <a:spcAft>
                <a:spcPts val="0"/>
              </a:spcAft>
              <a:buClr>
                <a:srgbClr val="E69138"/>
              </a:buClr>
              <a:buSzPts val="1600"/>
              <a:buChar char="○"/>
            </a:pPr>
            <a:r>
              <a:rPr lang="en" sz="1600" dirty="0">
                <a:solidFill>
                  <a:srgbClr val="000000"/>
                </a:solidFill>
              </a:rPr>
              <a:t>Twitter</a:t>
            </a:r>
            <a:endParaRPr sz="1600" dirty="0">
              <a:solidFill>
                <a:srgbClr val="000000"/>
              </a:solidFill>
            </a:endParaRPr>
          </a:p>
          <a:p>
            <a:pPr marL="914400" lvl="1" indent="-330200">
              <a:lnSpc>
                <a:spcPct val="100000"/>
              </a:lnSpc>
              <a:spcBef>
                <a:spcPts val="0"/>
              </a:spcBef>
              <a:spcAft>
                <a:spcPts val="0"/>
              </a:spcAft>
              <a:buClr>
                <a:srgbClr val="E69138"/>
              </a:buClr>
              <a:buSzPts val="1600"/>
              <a:buChar char="○"/>
            </a:pPr>
            <a:r>
              <a:rPr lang="en-US" sz="1600" dirty="0">
                <a:solidFill>
                  <a:srgbClr val="000000"/>
                </a:solidFill>
              </a:rPr>
              <a:t>E</a:t>
            </a:r>
            <a:r>
              <a:rPr lang="en" sz="1600" dirty="0">
                <a:solidFill>
                  <a:srgbClr val="000000"/>
                </a:solidFill>
              </a:rPr>
              <a:t>-mail </a:t>
            </a:r>
            <a:endParaRPr lang="en" sz="1600" dirty="0">
              <a:solidFill>
                <a:srgbClr val="000000"/>
              </a:solidFill>
              <a:cs typeface="Calibri"/>
            </a:endParaRPr>
          </a:p>
          <a:p>
            <a:pPr marL="914400" lvl="1" indent="-330200" algn="l" rtl="0">
              <a:lnSpc>
                <a:spcPct val="100000"/>
              </a:lnSpc>
              <a:spcBef>
                <a:spcPts val="0"/>
              </a:spcBef>
              <a:spcAft>
                <a:spcPts val="0"/>
              </a:spcAft>
              <a:buClr>
                <a:srgbClr val="E69138"/>
              </a:buClr>
              <a:buSzPts val="1600"/>
              <a:buChar char="○"/>
            </a:pPr>
            <a:r>
              <a:rPr lang="en" sz="1600" dirty="0">
                <a:solidFill>
                  <a:srgbClr val="000000"/>
                </a:solidFill>
              </a:rPr>
              <a:t>LinkedIn</a:t>
            </a:r>
            <a:endParaRPr sz="1400" dirty="0">
              <a:solidFill>
                <a:srgbClr val="000000"/>
              </a:solidFill>
            </a:endParaRPr>
          </a:p>
          <a:p>
            <a:pPr marL="457200" lvl="0" indent="-342900" algn="l" rtl="0">
              <a:lnSpc>
                <a:spcPct val="100000"/>
              </a:lnSpc>
              <a:spcBef>
                <a:spcPts val="0"/>
              </a:spcBef>
              <a:spcAft>
                <a:spcPts val="0"/>
              </a:spcAft>
              <a:buClr>
                <a:srgbClr val="E69138"/>
              </a:buClr>
              <a:buSzPts val="1800"/>
              <a:buChar char="➢"/>
            </a:pPr>
            <a:r>
              <a:rPr lang="en" sz="1800" dirty="0">
                <a:solidFill>
                  <a:srgbClr val="000000"/>
                </a:solidFill>
              </a:rPr>
              <a:t>First survey received </a:t>
            </a:r>
            <a:r>
              <a:rPr lang="en" dirty="0">
                <a:solidFill>
                  <a:srgbClr val="000000"/>
                </a:solidFill>
              </a:rPr>
              <a:t>485</a:t>
            </a:r>
            <a:r>
              <a:rPr lang="en" sz="1800" dirty="0">
                <a:solidFill>
                  <a:srgbClr val="000000"/>
                </a:solidFill>
              </a:rPr>
              <a:t> responses</a:t>
            </a:r>
            <a:endParaRPr sz="1800" dirty="0">
              <a:solidFill>
                <a:srgbClr val="000000"/>
              </a:solidFill>
            </a:endParaRPr>
          </a:p>
        </p:txBody>
      </p:sp>
      <p:pic>
        <p:nvPicPr>
          <p:cNvPr id="173" name="Google Shape;173;p25"/>
          <p:cNvPicPr preferRelativeResize="0"/>
          <p:nvPr/>
        </p:nvPicPr>
        <p:blipFill>
          <a:blip r:embed="rId3">
            <a:alphaModFix/>
          </a:blip>
          <a:stretch>
            <a:fillRect/>
          </a:stretch>
        </p:blipFill>
        <p:spPr>
          <a:xfrm>
            <a:off x="4651291" y="2311555"/>
            <a:ext cx="3206300" cy="1062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98"/>
        <p:cNvGrpSpPr/>
        <p:nvPr/>
      </p:nvGrpSpPr>
      <p:grpSpPr>
        <a:xfrm>
          <a:off x="0" y="0"/>
          <a:ext cx="0" cy="0"/>
          <a:chOff x="0" y="0"/>
          <a:chExt cx="0" cy="0"/>
        </a:xfrm>
      </p:grpSpPr>
      <p:sp>
        <p:nvSpPr>
          <p:cNvPr id="199" name="Google Shape;199;p29"/>
          <p:cNvSpPr txBox="1">
            <a:spLocks noGrp="1"/>
          </p:cNvSpPr>
          <p:nvPr>
            <p:ph type="title"/>
          </p:nvPr>
        </p:nvSpPr>
        <p:spPr>
          <a:xfrm>
            <a:off x="1286400" y="347229"/>
            <a:ext cx="6571200" cy="54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434343"/>
                </a:solidFill>
              </a:rPr>
              <a:t>Demographics</a:t>
            </a:r>
            <a:endParaRPr sz="2500" b="1" dirty="0">
              <a:solidFill>
                <a:srgbClr val="434343"/>
              </a:solidFill>
            </a:endParaRPr>
          </a:p>
        </p:txBody>
      </p:sp>
      <p:sp>
        <p:nvSpPr>
          <p:cNvPr id="202" name="Google Shape;202;p29"/>
          <p:cNvSpPr txBox="1"/>
          <p:nvPr/>
        </p:nvSpPr>
        <p:spPr>
          <a:xfrm>
            <a:off x="1841495" y="3793803"/>
            <a:ext cx="1154400" cy="5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entury Gothic"/>
                <a:ea typeface="Century Gothic"/>
                <a:cs typeface="Century Gothic"/>
                <a:sym typeface="Century Gothic"/>
              </a:rPr>
              <a:t>Age</a:t>
            </a:r>
            <a:endParaRPr sz="2400">
              <a:latin typeface="Century Gothic"/>
              <a:ea typeface="Century Gothic"/>
              <a:cs typeface="Century Gothic"/>
              <a:sym typeface="Century Gothic"/>
            </a:endParaRPr>
          </a:p>
        </p:txBody>
      </p:sp>
      <p:sp>
        <p:nvSpPr>
          <p:cNvPr id="203" name="Google Shape;203;p29"/>
          <p:cNvSpPr txBox="1"/>
          <p:nvPr/>
        </p:nvSpPr>
        <p:spPr>
          <a:xfrm>
            <a:off x="6210938" y="3793803"/>
            <a:ext cx="1355400" cy="4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entury Gothic"/>
                <a:ea typeface="Century Gothic"/>
                <a:cs typeface="Century Gothic"/>
                <a:sym typeface="Century Gothic"/>
              </a:rPr>
              <a:t>Gender</a:t>
            </a:r>
            <a:endParaRPr sz="2400">
              <a:latin typeface="Century Gothic"/>
              <a:ea typeface="Century Gothic"/>
              <a:cs typeface="Century Gothic"/>
              <a:sym typeface="Century Gothic"/>
            </a:endParaRPr>
          </a:p>
        </p:txBody>
      </p:sp>
      <p:pic>
        <p:nvPicPr>
          <p:cNvPr id="3" name="Picture 2" descr="A picture containing screenshot, vector graphics&#10;&#10;Description automatically generated">
            <a:extLst>
              <a:ext uri="{FF2B5EF4-FFF2-40B4-BE49-F238E27FC236}">
                <a16:creationId xmlns:a16="http://schemas.microsoft.com/office/drawing/2014/main" id="{6E54B02D-EC66-445F-A534-ABA82BFEA93A}"/>
              </a:ext>
            </a:extLst>
          </p:cNvPr>
          <p:cNvPicPr>
            <a:picLocks noChangeAspect="1"/>
          </p:cNvPicPr>
          <p:nvPr/>
        </p:nvPicPr>
        <p:blipFill>
          <a:blip r:embed="rId3"/>
          <a:stretch>
            <a:fillRect/>
          </a:stretch>
        </p:blipFill>
        <p:spPr>
          <a:xfrm>
            <a:off x="630699" y="870756"/>
            <a:ext cx="3575992" cy="2925868"/>
          </a:xfrm>
          <a:prstGeom prst="rect">
            <a:avLst/>
          </a:prstGeom>
        </p:spPr>
      </p:pic>
      <p:pic>
        <p:nvPicPr>
          <p:cNvPr id="5" name="Picture 4" descr="A picture containing screenshot, vector graphics&#10;&#10;Description automatically generated">
            <a:extLst>
              <a:ext uri="{FF2B5EF4-FFF2-40B4-BE49-F238E27FC236}">
                <a16:creationId xmlns:a16="http://schemas.microsoft.com/office/drawing/2014/main" id="{649E884A-25B3-4D00-9776-37546A35D065}"/>
              </a:ext>
            </a:extLst>
          </p:cNvPr>
          <p:cNvPicPr>
            <a:picLocks noChangeAspect="1"/>
          </p:cNvPicPr>
          <p:nvPr/>
        </p:nvPicPr>
        <p:blipFill>
          <a:blip r:embed="rId4"/>
          <a:stretch>
            <a:fillRect/>
          </a:stretch>
        </p:blipFill>
        <p:spPr>
          <a:xfrm>
            <a:off x="5375856" y="809090"/>
            <a:ext cx="3025564" cy="30492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94E91-B3E6-FB4B-98D3-E132E2E010B1}"/>
              </a:ext>
            </a:extLst>
          </p:cNvPr>
          <p:cNvSpPr>
            <a:spLocks noGrp="1"/>
          </p:cNvSpPr>
          <p:nvPr>
            <p:ph type="title"/>
          </p:nvPr>
        </p:nvSpPr>
        <p:spPr/>
        <p:txBody>
          <a:bodyPr/>
          <a:lstStyle/>
          <a:p>
            <a:r>
              <a:rPr lang="en-US" dirty="0"/>
              <a:t>Relation to MNSU</a:t>
            </a:r>
          </a:p>
        </p:txBody>
      </p:sp>
      <p:pic>
        <p:nvPicPr>
          <p:cNvPr id="5" name="Picture 4">
            <a:extLst>
              <a:ext uri="{FF2B5EF4-FFF2-40B4-BE49-F238E27FC236}">
                <a16:creationId xmlns:a16="http://schemas.microsoft.com/office/drawing/2014/main" id="{46DFA5D1-B1E7-E849-8C0C-2A8CCA81C8F5}"/>
              </a:ext>
            </a:extLst>
          </p:cNvPr>
          <p:cNvPicPr>
            <a:picLocks noChangeAspect="1"/>
          </p:cNvPicPr>
          <p:nvPr/>
        </p:nvPicPr>
        <p:blipFill>
          <a:blip r:embed="rId2"/>
          <a:stretch>
            <a:fillRect/>
          </a:stretch>
        </p:blipFill>
        <p:spPr>
          <a:xfrm>
            <a:off x="2435024" y="1384044"/>
            <a:ext cx="4114800" cy="3344053"/>
          </a:xfrm>
          <a:prstGeom prst="rect">
            <a:avLst/>
          </a:prstGeom>
        </p:spPr>
      </p:pic>
    </p:spTree>
    <p:extLst>
      <p:ext uri="{BB962C8B-B14F-4D97-AF65-F5344CB8AC3E}">
        <p14:creationId xmlns:p14="http://schemas.microsoft.com/office/powerpoint/2010/main" val="215723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696855" y="378718"/>
            <a:ext cx="2126598" cy="941151"/>
          </a:xfrm>
          <a:prstGeom prst="rect">
            <a:avLst/>
          </a:prstGeom>
        </p:spPr>
        <p:txBody>
          <a:bodyPr spcFirstLastPara="1" lIns="91425" tIns="91425" rIns="91425" bIns="91425" anchor="b" anchorCtr="0">
            <a:normAutofit/>
          </a:bodyPr>
          <a:lstStyle/>
          <a:p>
            <a:pPr marL="0" marR="0" lvl="0" indent="0" rtl="0">
              <a:spcBef>
                <a:spcPts val="0"/>
              </a:spcBef>
              <a:spcAft>
                <a:spcPts val="0"/>
              </a:spcAft>
              <a:buClr>
                <a:schemeClr val="lt2"/>
              </a:buClr>
              <a:buSzPts val="2700"/>
              <a:buFont typeface="Century Gothic"/>
              <a:buNone/>
            </a:pPr>
            <a:r>
              <a:rPr lang="en-US" sz="2100" dirty="0">
                <a:solidFill>
                  <a:srgbClr val="262626"/>
                </a:solidFill>
              </a:rPr>
              <a:t>Marketing Research</a:t>
            </a:r>
            <a:endParaRPr lang="en-US" sz="2100" b="0" i="0" u="none" strike="noStrike" cap="none" dirty="0">
              <a:solidFill>
                <a:srgbClr val="262626"/>
              </a:solidFill>
              <a:latin typeface="Century Gothic"/>
              <a:ea typeface="Century Gothic"/>
              <a:cs typeface="Century Gothic"/>
              <a:sym typeface="Century Gothic"/>
            </a:endParaRPr>
          </a:p>
        </p:txBody>
      </p:sp>
      <p:sp>
        <p:nvSpPr>
          <p:cNvPr id="179" name="Google Shape;179;p26"/>
          <p:cNvSpPr txBox="1">
            <a:spLocks noGrp="1"/>
          </p:cNvSpPr>
          <p:nvPr>
            <p:ph idx="1"/>
          </p:nvPr>
        </p:nvSpPr>
        <p:spPr>
          <a:xfrm>
            <a:off x="696855" y="1822853"/>
            <a:ext cx="2126598" cy="2664029"/>
          </a:xfrm>
          <a:prstGeom prst="rect">
            <a:avLst/>
          </a:prstGeom>
        </p:spPr>
        <p:txBody>
          <a:bodyPr spcFirstLastPara="1" lIns="91425" tIns="91425" rIns="91425" bIns="91425" anchorCtr="0">
            <a:normAutofit/>
          </a:bodyPr>
          <a:lstStyle/>
          <a:p>
            <a:pPr marL="0" marR="0" lvl="0" indent="0" rtl="0">
              <a:spcBef>
                <a:spcPts val="750"/>
              </a:spcBef>
              <a:spcAft>
                <a:spcPts val="0"/>
              </a:spcAft>
              <a:buNone/>
            </a:pPr>
            <a:r>
              <a:rPr lang="en-US" sz="1400" b="1">
                <a:solidFill>
                  <a:srgbClr val="262626"/>
                </a:solidFill>
              </a:rPr>
              <a:t>Consumer Interests</a:t>
            </a:r>
          </a:p>
          <a:p>
            <a:pPr marR="0" lvl="0" rtl="0">
              <a:spcBef>
                <a:spcPts val="750"/>
              </a:spcBef>
              <a:spcAft>
                <a:spcPts val="0"/>
              </a:spcAft>
              <a:buFontTx/>
              <a:buChar char="-"/>
            </a:pPr>
            <a:r>
              <a:rPr lang="en-US" sz="1400">
                <a:solidFill>
                  <a:srgbClr val="262626"/>
                </a:solidFill>
              </a:rPr>
              <a:t>The first graph shows the consumer interest for our products.</a:t>
            </a:r>
          </a:p>
          <a:p>
            <a:pPr marR="0" lvl="0" rtl="0">
              <a:spcBef>
                <a:spcPts val="750"/>
              </a:spcBef>
              <a:spcAft>
                <a:spcPts val="0"/>
              </a:spcAft>
              <a:buFontTx/>
              <a:buChar char="-"/>
            </a:pPr>
            <a:r>
              <a:rPr lang="en-US" sz="1400">
                <a:solidFill>
                  <a:srgbClr val="262626"/>
                </a:solidFill>
              </a:rPr>
              <a:t>The second shows who our consumers would buy the product for.</a:t>
            </a:r>
          </a:p>
          <a:p>
            <a:pPr>
              <a:spcBef>
                <a:spcPts val="750"/>
              </a:spcBef>
              <a:spcAft>
                <a:spcPts val="0"/>
              </a:spcAft>
            </a:pPr>
            <a:endParaRPr lang="en-US" sz="1400">
              <a:solidFill>
                <a:srgbClr val="262626"/>
              </a:solidFill>
            </a:endParaRPr>
          </a:p>
        </p:txBody>
      </p:sp>
      <p:pic>
        <p:nvPicPr>
          <p:cNvPr id="5" name="Picture 4" descr="A close up of a map&#10;&#10;Description automatically generated">
            <a:extLst>
              <a:ext uri="{FF2B5EF4-FFF2-40B4-BE49-F238E27FC236}">
                <a16:creationId xmlns:a16="http://schemas.microsoft.com/office/drawing/2014/main" id="{0467D22B-C69F-4098-AAD0-96DF556E30DB}"/>
              </a:ext>
            </a:extLst>
          </p:cNvPr>
          <p:cNvPicPr>
            <a:picLocks noChangeAspect="1"/>
          </p:cNvPicPr>
          <p:nvPr/>
        </p:nvPicPr>
        <p:blipFill>
          <a:blip r:embed="rId3"/>
          <a:stretch>
            <a:fillRect/>
          </a:stretch>
        </p:blipFill>
        <p:spPr>
          <a:xfrm>
            <a:off x="4275633" y="278674"/>
            <a:ext cx="2748622" cy="2158226"/>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BAA198EB-A22E-48DF-BFEA-83F9CD5074FD}"/>
              </a:ext>
            </a:extLst>
          </p:cNvPr>
          <p:cNvPicPr>
            <a:picLocks noChangeAspect="1"/>
          </p:cNvPicPr>
          <p:nvPr/>
        </p:nvPicPr>
        <p:blipFill>
          <a:blip r:embed="rId4"/>
          <a:stretch>
            <a:fillRect/>
          </a:stretch>
        </p:blipFill>
        <p:spPr>
          <a:xfrm>
            <a:off x="4275633" y="2788104"/>
            <a:ext cx="2748623" cy="215822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91"/>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 name="Google Shape;192;p28"/>
          <p:cNvSpPr txBox="1">
            <a:spLocks noGrp="1"/>
          </p:cNvSpPr>
          <p:nvPr>
            <p:ph type="title"/>
          </p:nvPr>
        </p:nvSpPr>
        <p:spPr>
          <a:xfrm>
            <a:off x="369277" y="454422"/>
            <a:ext cx="2313633" cy="4234656"/>
          </a:xfrm>
          <a:prstGeom prst="rect">
            <a:avLst/>
          </a:prstGeom>
        </p:spPr>
        <p:txBody>
          <a:bodyPr spcFirstLastPara="1" lIns="91425" tIns="91425" rIns="91425" bIns="91425" anchor="ctr" anchorCtr="0">
            <a:normAutofit/>
          </a:bodyPr>
          <a:lstStyle/>
          <a:p>
            <a:pPr marL="0" marR="0" lvl="0" indent="0" rtl="0">
              <a:spcBef>
                <a:spcPts val="0"/>
              </a:spcBef>
              <a:spcAft>
                <a:spcPts val="0"/>
              </a:spcAft>
              <a:buClr>
                <a:schemeClr val="lt2"/>
              </a:buClr>
              <a:buSzPts val="2800"/>
              <a:buFont typeface="Century Gothic"/>
              <a:buNone/>
            </a:pPr>
            <a:r>
              <a:rPr lang="en-US" sz="2700" b="1" i="0" u="none" strike="noStrike" cap="none" dirty="0">
                <a:solidFill>
                  <a:srgbClr val="FFFFFF"/>
                </a:solidFill>
                <a:latin typeface="Century Gothic"/>
                <a:ea typeface="Century Gothic"/>
                <a:cs typeface="Century Gothic"/>
                <a:sym typeface="Century Gothic"/>
              </a:rPr>
              <a:t>Marketing Research </a:t>
            </a:r>
          </a:p>
        </p:txBody>
      </p:sp>
      <p:sp>
        <p:nvSpPr>
          <p:cNvPr id="139" name="Rectangle 13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EC478D6-D28D-4798-82BD-D68C1B4E49EF}"/>
              </a:ext>
            </a:extLst>
          </p:cNvPr>
          <p:cNvSpPr>
            <a:spLocks noGrp="1"/>
          </p:cNvSpPr>
          <p:nvPr>
            <p:ph idx="1"/>
          </p:nvPr>
        </p:nvSpPr>
        <p:spPr>
          <a:xfrm>
            <a:off x="3556512" y="454422"/>
            <a:ext cx="4810247" cy="4234656"/>
          </a:xfrm>
        </p:spPr>
        <p:txBody>
          <a:bodyPr anchor="ctr">
            <a:normAutofit/>
          </a:bodyPr>
          <a:lstStyle/>
          <a:p>
            <a:pPr marL="0" indent="0">
              <a:buNone/>
            </a:pPr>
            <a:r>
              <a:rPr lang="en-US" b="1" dirty="0"/>
              <a:t>Data Analysis</a:t>
            </a:r>
          </a:p>
          <a:p>
            <a:pPr>
              <a:buClrTx/>
            </a:pPr>
            <a:r>
              <a:rPr lang="en-US" dirty="0"/>
              <a:t>Our data analysis shows 81.83% responding that they would buy one if not both of the products.</a:t>
            </a:r>
            <a:endParaRPr lang="en-US" dirty="0">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s.office.net/owa/md-tariqul.islam@mnsu.edu/service.svc/s/GetAttachmentThumbnail?id=AQMkAGJkM2MyZWFmLTBmNzYtNGNhNC04NmVkLTg1MGI1ZWM1YTU5OABGAAADeuXUjvVLpEq2W6vblrvYzgcAH8ZOXXMi7EGaH7s8Er3GsgAAAgEMAAAAH8ZOXXMi7EGaH7s8Er3GsgABeZJ4MQAAAAESABAAOroL9IHm00OGer7fS2fq7Q%3D%3D&amp;thumbnailType=2&amp;owa=outlook.office365.com&amp;scriptVer=2019021801.07&amp;X-OWA-CANARY=xO2MgNsc9kCpJHeG4tuMUdCX3y6nmtYYg0MoY-LLUtt_kFbQccfIykWvBHw0ulbpUyA5yZiL97I.&amp;token=eyJhbGciOiJSUzI1NiIsImtpZCI6IjA2MDBGOUY2NzQ2MjA3MzdFNzM0MDRFMjg3QzQ1QTgxOENCN0NFQjgiLCJ4NXQiOiJCZ0Q1OW5SaUJ6Zm5OQVRpaDhSYWdZeTN6cmciLCJ0eXAiOiJKV1QifQ.eyJ2ZXIiOiJFeGNoYW5nZS5DYWxsYmFjay5WMSIsImFwcGN0eHNlbmRlciI6Ik93YURvd25sb2FkQDUwMTFjN2M2LTBhYjQtNDZhYi05ZWY0LWZhZTc0YTkyMWE3ZiIsImFwcGN0eCI6IntcIm1zZXhjaHByb3RcIjpcIm93YVwiLFwicHJpbWFyeXNpZFwiOlwiUy0xLTUtMjEtNDI0NTY4ODg0Mi0yNTIxMjEzMzIzLTE1OTExNjY3NTItOTA4ODc4M1wiLFwicHVpZFwiOlwiMTE1MzkwNjY2MDkzOTMzMTU5NVwiLFwib2lkXCI6XCIxYTNmZjAxOC1jNjU4LTQwYjUtOWU3MS1mYzczZDZiNDY0MDhcIixcInNjb3BlXCI6XCJPd2FEb3dubG9hZFwifSIsIm5iZiI6MTU1MTA0NzAwNSwiZXhwIjoxNTUxMDQ3NjA1LCJpc3MiOiIwMDAwMDAwMi0wMDAwLTBmZjEtY2UwMC0wMDAwMDAwMDAwMDBANTAxMWM3YzYtMGFiNC00NmFiLTllZjQtZmFlNzRhOTIxYTdmIiwiYXVkIjoiMDAwMDAwMDItMDAwMC0wZmYxLWNlMDAtMDAwMDAwMDAwMDAwL2F0dGFjaG1lbnRzLm9mZmljZS5uZXRANTAxMWM3YzYtMGFiNC00NmFiLTllZjQtZmFlNzRhOTIxYTdmIn0.GxWO8hIJS6uFA_gKZtDVLjwdAw_03IWHbTlgohG6aZSOuxZAGlgeNT_aa8Mv4urabDyccGZlMhf_MdR64_9tTzi8B10L9xp1u80hx4pOAoSe_sMlO5J8Cmu31aab0QMviBmZ737cHHTgekfuDMdAxGohtiW4zNjJSu6342zCAwT8LrL0FA-eGuRe3eIRO6h23tccGkikqOb9gbJikIlac6nTAlVPtjVWV04QcqcQAEHZMYCCHRLR7ytuF6ovlKzqpy5jvoK3DpwggR0b1MZMcmvt-FNO3TjaOz3KGIM4Vxt9kKNIlXORelHL1oYm0AsOCVhwCpk8OzasaPwDg9uehg&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1" y="853082"/>
            <a:ext cx="9130459" cy="303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775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1286391" y="257890"/>
            <a:ext cx="6571200" cy="546300"/>
          </a:xfrm>
          <a:prstGeom prst="rect">
            <a:avLst/>
          </a:prstGeom>
        </p:spPr>
        <p:txBody>
          <a:bodyPr spcFirstLastPara="1" wrap="square" lIns="91425" tIns="91425" rIns="91425" bIns="91425" anchor="ctr" anchorCtr="0">
            <a:noAutofit/>
          </a:bodyPr>
          <a:lstStyle/>
          <a:p>
            <a:pPr marL="0" lvl="0" indent="0" algn="ctr"/>
            <a:r>
              <a:rPr lang="en" sz="2500" b="1" dirty="0">
                <a:solidFill>
                  <a:srgbClr val="434343"/>
                </a:solidFill>
              </a:rPr>
              <a:t>Who are we selling to?</a:t>
            </a:r>
            <a:endParaRPr sz="2500" b="1" dirty="0">
              <a:solidFill>
                <a:srgbClr val="434343"/>
              </a:solidFill>
            </a:endParaRPr>
          </a:p>
        </p:txBody>
      </p:sp>
      <p:sp>
        <p:nvSpPr>
          <p:cNvPr id="218" name="Google Shape;218;p31"/>
          <p:cNvSpPr txBox="1">
            <a:spLocks noGrp="1"/>
          </p:cNvSpPr>
          <p:nvPr>
            <p:ph type="body" idx="1"/>
          </p:nvPr>
        </p:nvSpPr>
        <p:spPr>
          <a:xfrm>
            <a:off x="1018109" y="1062509"/>
            <a:ext cx="3070200" cy="432300"/>
          </a:xfrm>
          <a:prstGeom prst="rect">
            <a:avLst/>
          </a:prstGeom>
        </p:spPr>
        <p:txBody>
          <a:bodyPr spcFirstLastPara="1" wrap="square" lIns="91425" tIns="91425" rIns="91425" bIns="91425" anchor="b" anchorCtr="0">
            <a:noAutofit/>
          </a:bodyPr>
          <a:lstStyle/>
          <a:p>
            <a:pPr marL="0" lvl="0" indent="0" algn="l" rtl="0">
              <a:spcBef>
                <a:spcPts val="750"/>
              </a:spcBef>
              <a:spcAft>
                <a:spcPts val="0"/>
              </a:spcAft>
              <a:buNone/>
            </a:pPr>
            <a:r>
              <a:rPr lang="en" sz="2000">
                <a:solidFill>
                  <a:srgbClr val="C00000"/>
                </a:solidFill>
              </a:rPr>
              <a:t>Target Market: </a:t>
            </a:r>
            <a:r>
              <a:rPr lang="en-US" sz="2000">
                <a:solidFill>
                  <a:srgbClr val="C00000"/>
                </a:solidFill>
              </a:rPr>
              <a:t>Flags</a:t>
            </a:r>
            <a:endParaRPr sz="2000">
              <a:solidFill>
                <a:srgbClr val="C00000"/>
              </a:solidFill>
            </a:endParaRPr>
          </a:p>
        </p:txBody>
      </p:sp>
      <p:sp>
        <p:nvSpPr>
          <p:cNvPr id="219" name="Google Shape;219;p31"/>
          <p:cNvSpPr txBox="1">
            <a:spLocks noGrp="1"/>
          </p:cNvSpPr>
          <p:nvPr>
            <p:ph sz="half" idx="2"/>
          </p:nvPr>
        </p:nvSpPr>
        <p:spPr>
          <a:xfrm>
            <a:off x="771800" y="1455775"/>
            <a:ext cx="3843600" cy="30726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1600"/>
              </a:spcBef>
              <a:spcAft>
                <a:spcPts val="0"/>
              </a:spcAft>
              <a:buClr>
                <a:srgbClr val="E69138"/>
              </a:buClr>
              <a:buSzPts val="1800"/>
              <a:buChar char="➢"/>
            </a:pPr>
            <a:r>
              <a:rPr lang="en" sz="1600" b="1" dirty="0"/>
              <a:t>Primary market</a:t>
            </a:r>
            <a:endParaRPr sz="1600" b="1" dirty="0"/>
          </a:p>
          <a:p>
            <a:pPr marL="914400" lvl="1" indent="-342900" algn="l" rtl="0">
              <a:lnSpc>
                <a:spcPct val="150000"/>
              </a:lnSpc>
              <a:spcBef>
                <a:spcPts val="0"/>
              </a:spcBef>
              <a:spcAft>
                <a:spcPts val="0"/>
              </a:spcAft>
              <a:buSzPts val="1800"/>
              <a:buChar char="○"/>
            </a:pPr>
            <a:r>
              <a:rPr lang="en" sz="1600" dirty="0"/>
              <a:t>Younger adults</a:t>
            </a:r>
            <a:endParaRPr sz="1600" dirty="0"/>
          </a:p>
          <a:p>
            <a:pPr marL="914400" lvl="1" indent="-342900" algn="l" rtl="0">
              <a:lnSpc>
                <a:spcPct val="150000"/>
              </a:lnSpc>
              <a:spcBef>
                <a:spcPts val="0"/>
              </a:spcBef>
              <a:spcAft>
                <a:spcPts val="0"/>
              </a:spcAft>
              <a:buSzPts val="1800"/>
              <a:buChar char="○"/>
            </a:pPr>
            <a:r>
              <a:rPr lang="en" sz="1600" dirty="0"/>
              <a:t>People aged 18-22 (61.01%)</a:t>
            </a:r>
            <a:endParaRPr lang="en-US" sz="1600" dirty="0"/>
          </a:p>
          <a:p>
            <a:pPr marL="457200" lvl="0" indent="-342900" algn="l" rtl="0">
              <a:lnSpc>
                <a:spcPct val="150000"/>
              </a:lnSpc>
              <a:spcBef>
                <a:spcPts val="0"/>
              </a:spcBef>
              <a:spcAft>
                <a:spcPts val="0"/>
              </a:spcAft>
              <a:buClr>
                <a:srgbClr val="E69138"/>
              </a:buClr>
              <a:buSzPts val="1800"/>
              <a:buChar char="➢"/>
            </a:pPr>
            <a:r>
              <a:rPr lang="en" sz="1600" b="1" dirty="0"/>
              <a:t>Secondary market</a:t>
            </a:r>
            <a:endParaRPr sz="1600" b="1" dirty="0"/>
          </a:p>
          <a:p>
            <a:pPr marL="914400" lvl="1" indent="-342900" algn="l" rtl="0">
              <a:lnSpc>
                <a:spcPct val="150000"/>
              </a:lnSpc>
              <a:spcBef>
                <a:spcPts val="0"/>
              </a:spcBef>
              <a:spcAft>
                <a:spcPts val="0"/>
              </a:spcAft>
              <a:buSzPts val="1800"/>
              <a:buChar char="○"/>
            </a:pPr>
            <a:r>
              <a:rPr lang="en-US" sz="1600" dirty="0"/>
              <a:t>MSU Alumni &amp; Faculty</a:t>
            </a:r>
            <a:endParaRPr lang="en" sz="1600" dirty="0"/>
          </a:p>
        </p:txBody>
      </p:sp>
      <p:sp>
        <p:nvSpPr>
          <p:cNvPr id="220" name="Google Shape;220;p31"/>
          <p:cNvSpPr txBox="1">
            <a:spLocks noGrp="1"/>
          </p:cNvSpPr>
          <p:nvPr>
            <p:ph type="body" sz="quarter" idx="3"/>
          </p:nvPr>
        </p:nvSpPr>
        <p:spPr>
          <a:xfrm>
            <a:off x="4753300" y="1085927"/>
            <a:ext cx="3618900" cy="432300"/>
          </a:xfrm>
          <a:prstGeom prst="rect">
            <a:avLst/>
          </a:prstGeom>
        </p:spPr>
        <p:txBody>
          <a:bodyPr spcFirstLastPara="1" wrap="square" lIns="91425" tIns="91425" rIns="91425" bIns="91425" anchor="b" anchorCtr="0">
            <a:noAutofit/>
          </a:bodyPr>
          <a:lstStyle/>
          <a:p>
            <a:pPr>
              <a:spcBef>
                <a:spcPts val="750"/>
              </a:spcBef>
              <a:spcAft>
                <a:spcPts val="0"/>
              </a:spcAft>
            </a:pPr>
            <a:r>
              <a:rPr lang="en" sz="2000">
                <a:solidFill>
                  <a:srgbClr val="C00000"/>
                </a:solidFill>
              </a:rPr>
              <a:t>Target Market: Wooden Sign</a:t>
            </a:r>
            <a:endParaRPr sz="2000">
              <a:solidFill>
                <a:srgbClr val="C00000"/>
              </a:solidFill>
            </a:endParaRPr>
          </a:p>
        </p:txBody>
      </p:sp>
      <p:sp>
        <p:nvSpPr>
          <p:cNvPr id="221" name="Google Shape;221;p31"/>
          <p:cNvSpPr txBox="1">
            <a:spLocks noGrp="1"/>
          </p:cNvSpPr>
          <p:nvPr>
            <p:ph sz="quarter" idx="4"/>
          </p:nvPr>
        </p:nvSpPr>
        <p:spPr>
          <a:xfrm>
            <a:off x="4637525" y="1608175"/>
            <a:ext cx="3618900" cy="3149100"/>
          </a:xfrm>
          <a:prstGeom prst="rect">
            <a:avLst/>
          </a:prstGeom>
        </p:spPr>
        <p:txBody>
          <a:bodyPr spcFirstLastPara="1" wrap="square" lIns="91425" tIns="91425" rIns="91425" bIns="91425" anchor="t" anchorCtr="0">
            <a:noAutofit/>
          </a:bodyPr>
          <a:lstStyle/>
          <a:p>
            <a:pPr marL="457200" lvl="0" indent="-342900" algn="l" rtl="0">
              <a:spcBef>
                <a:spcPts val="750"/>
              </a:spcBef>
              <a:spcAft>
                <a:spcPts val="0"/>
              </a:spcAft>
              <a:buClr>
                <a:srgbClr val="E69138"/>
              </a:buClr>
              <a:buSzPts val="1800"/>
              <a:buChar char="➢"/>
            </a:pPr>
            <a:r>
              <a:rPr lang="en" sz="1600" b="1" dirty="0"/>
              <a:t>Primary market</a:t>
            </a:r>
            <a:endParaRPr sz="1600" b="1" dirty="0"/>
          </a:p>
          <a:p>
            <a:pPr marL="914400" lvl="1" indent="-342900" algn="l" rtl="0">
              <a:spcBef>
                <a:spcPts val="750"/>
              </a:spcBef>
              <a:spcAft>
                <a:spcPts val="0"/>
              </a:spcAft>
              <a:buSzPts val="1800"/>
              <a:buChar char="○"/>
            </a:pPr>
            <a:r>
              <a:rPr lang="en" sz="1600" dirty="0"/>
              <a:t>Mid to high income </a:t>
            </a:r>
            <a:endParaRPr sz="1600" dirty="0"/>
          </a:p>
          <a:p>
            <a:pPr marL="914400" lvl="1" indent="-342900" algn="l" rtl="0">
              <a:spcBef>
                <a:spcPts val="750"/>
              </a:spcBef>
              <a:spcAft>
                <a:spcPts val="0"/>
              </a:spcAft>
              <a:buSzPts val="1800"/>
              <a:buChar char="○"/>
            </a:pPr>
            <a:r>
              <a:rPr lang="en" sz="1600" dirty="0"/>
              <a:t>People in and around the Greater Mankato Area.</a:t>
            </a:r>
            <a:endParaRPr sz="1600" dirty="0"/>
          </a:p>
          <a:p>
            <a:pPr marL="914400" lvl="1" indent="-342900" algn="l" rtl="0">
              <a:spcBef>
                <a:spcPts val="750"/>
              </a:spcBef>
              <a:spcAft>
                <a:spcPts val="0"/>
              </a:spcAft>
              <a:buSzPts val="1800"/>
              <a:buChar char="○"/>
            </a:pPr>
            <a:r>
              <a:rPr lang="en" sz="1600" dirty="0"/>
              <a:t>Faculty and alumni </a:t>
            </a:r>
            <a:endParaRPr sz="1600" dirty="0"/>
          </a:p>
          <a:p>
            <a:pPr marL="914400" lvl="1" indent="-342900" algn="l" rtl="0">
              <a:spcBef>
                <a:spcPts val="750"/>
              </a:spcBef>
              <a:spcAft>
                <a:spcPts val="0"/>
              </a:spcAft>
              <a:buSzPts val="1800"/>
              <a:buChar char="○"/>
            </a:pPr>
            <a:r>
              <a:rPr lang="en" sz="1600" dirty="0"/>
              <a:t>Age 30 and up</a:t>
            </a:r>
            <a:endParaRPr sz="1600" dirty="0"/>
          </a:p>
          <a:p>
            <a:pPr marL="457200" lvl="0" indent="-342900" algn="l" rtl="0">
              <a:spcBef>
                <a:spcPts val="750"/>
              </a:spcBef>
              <a:spcAft>
                <a:spcPts val="0"/>
              </a:spcAft>
              <a:buClr>
                <a:srgbClr val="E69138"/>
              </a:buClr>
              <a:buSzPts val="1800"/>
              <a:buChar char="➢"/>
            </a:pPr>
            <a:r>
              <a:rPr lang="en" sz="1600" b="1" dirty="0"/>
              <a:t>Secondary market</a:t>
            </a:r>
            <a:endParaRPr sz="1600" b="1" dirty="0"/>
          </a:p>
          <a:p>
            <a:pPr marL="914400" lvl="1" indent="-342900" algn="l" rtl="0">
              <a:spcBef>
                <a:spcPts val="750"/>
              </a:spcBef>
              <a:spcAft>
                <a:spcPts val="0"/>
              </a:spcAft>
              <a:buSzPts val="1800"/>
              <a:buChar char="○"/>
            </a:pPr>
            <a:r>
              <a:rPr lang="en" sz="1600" dirty="0"/>
              <a:t>Young </a:t>
            </a:r>
            <a:r>
              <a:rPr lang="en-US" sz="1600" dirty="0"/>
              <a:t>adults ages 18 - 25</a:t>
            </a:r>
            <a:endParaRPr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91"/>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 name="Google Shape;192;p28"/>
          <p:cNvSpPr txBox="1">
            <a:spLocks noGrp="1"/>
          </p:cNvSpPr>
          <p:nvPr>
            <p:ph type="title"/>
          </p:nvPr>
        </p:nvSpPr>
        <p:spPr>
          <a:xfrm>
            <a:off x="369277" y="387626"/>
            <a:ext cx="2313633" cy="4329630"/>
          </a:xfrm>
          <a:prstGeom prst="rect">
            <a:avLst/>
          </a:prstGeom>
        </p:spPr>
        <p:txBody>
          <a:bodyPr spcFirstLastPara="1" lIns="91425" tIns="91425" rIns="91425" bIns="91425" anchor="ctr" anchorCtr="0">
            <a:normAutofit/>
          </a:bodyPr>
          <a:lstStyle/>
          <a:p>
            <a:pPr marL="0" lvl="0" indent="0">
              <a:buSzPts val="2800"/>
            </a:pPr>
            <a:r>
              <a:rPr lang="en-US" sz="2700" b="1" dirty="0">
                <a:solidFill>
                  <a:srgbClr val="FFFFFF"/>
                </a:solidFill>
              </a:rPr>
              <a:t>Marketing Research </a:t>
            </a:r>
          </a:p>
        </p:txBody>
      </p:sp>
      <p:sp>
        <p:nvSpPr>
          <p:cNvPr id="77" name="Rectangle 76">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Google Shape;194;p28"/>
          <p:cNvSpPr txBox="1"/>
          <p:nvPr/>
        </p:nvSpPr>
        <p:spPr>
          <a:xfrm>
            <a:off x="4654625" y="1350100"/>
            <a:ext cx="3861000" cy="3075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600"/>
              </a:spcBef>
              <a:spcAft>
                <a:spcPts val="0"/>
              </a:spcAft>
              <a:buClr>
                <a:srgbClr val="E69138"/>
              </a:buClr>
              <a:buSzPts val="1800"/>
              <a:buFont typeface="Noto Sans Symbols"/>
              <a:buChar char="➢"/>
            </a:pPr>
            <a:endParaRPr sz="1800">
              <a:solidFill>
                <a:srgbClr val="434343"/>
              </a:solidFill>
              <a:latin typeface="Century Gothic"/>
              <a:ea typeface="Century Gothic"/>
              <a:cs typeface="Century Gothic"/>
              <a:sym typeface="Century Gothic"/>
            </a:endParaRPr>
          </a:p>
        </p:txBody>
      </p:sp>
      <p:graphicFrame>
        <p:nvGraphicFramePr>
          <p:cNvPr id="196" name="Content Placeholder 2">
            <a:extLst>
              <a:ext uri="{FF2B5EF4-FFF2-40B4-BE49-F238E27FC236}">
                <a16:creationId xmlns:a16="http://schemas.microsoft.com/office/drawing/2014/main" id="{A76CF931-1EF4-4151-A59D-A9B6542DFC36}"/>
              </a:ext>
            </a:extLst>
          </p:cNvPr>
          <p:cNvGraphicFramePr>
            <a:graphicFrameLocks noGrp="1"/>
          </p:cNvGraphicFramePr>
          <p:nvPr>
            <p:ph idx="1"/>
            <p:extLst>
              <p:ext uri="{D42A27DB-BD31-4B8C-83A1-F6EECF244321}">
                <p14:modId xmlns:p14="http://schemas.microsoft.com/office/powerpoint/2010/main" val="2634776799"/>
              </p:ext>
            </p:extLst>
          </p:nvPr>
        </p:nvGraphicFramePr>
        <p:xfrm>
          <a:off x="3556397" y="479822"/>
          <a:ext cx="5098256" cy="4237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42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669544" y="503331"/>
            <a:ext cx="2126598" cy="941151"/>
          </a:xfrm>
          <a:prstGeom prst="rect">
            <a:avLst/>
          </a:prstGeom>
        </p:spPr>
        <p:txBody>
          <a:bodyPr spcFirstLastPara="1" lIns="91425" tIns="91425" rIns="91425" bIns="91425" anchor="b" anchorCtr="0">
            <a:normAutofit/>
          </a:bodyPr>
          <a:lstStyle/>
          <a:p>
            <a:pPr algn="ctr">
              <a:buSzPts val="2800"/>
            </a:pPr>
            <a:r>
              <a:rPr lang="en-US" sz="2800" b="1" dirty="0">
                <a:solidFill>
                  <a:srgbClr val="434343"/>
                </a:solidFill>
              </a:rPr>
              <a:t>Marketing Research</a:t>
            </a:r>
          </a:p>
        </p:txBody>
      </p:sp>
      <p:sp>
        <p:nvSpPr>
          <p:cNvPr id="179" name="Google Shape;179;p26"/>
          <p:cNvSpPr txBox="1">
            <a:spLocks noGrp="1"/>
          </p:cNvSpPr>
          <p:nvPr>
            <p:ph idx="1"/>
          </p:nvPr>
        </p:nvSpPr>
        <p:spPr>
          <a:xfrm>
            <a:off x="696855" y="1822853"/>
            <a:ext cx="2126598" cy="2664029"/>
          </a:xfrm>
          <a:prstGeom prst="rect">
            <a:avLst/>
          </a:prstGeom>
        </p:spPr>
        <p:txBody>
          <a:bodyPr spcFirstLastPara="1" lIns="91425" tIns="91425" rIns="91425" bIns="91425" anchorCtr="0">
            <a:normAutofit/>
          </a:bodyPr>
          <a:lstStyle/>
          <a:p>
            <a:pPr marL="0" marR="0" lvl="0" indent="0" rtl="0">
              <a:spcBef>
                <a:spcPts val="750"/>
              </a:spcBef>
              <a:spcAft>
                <a:spcPts val="0"/>
              </a:spcAft>
              <a:buNone/>
            </a:pPr>
            <a:r>
              <a:rPr lang="en-US" sz="1400" b="1">
                <a:solidFill>
                  <a:srgbClr val="262626"/>
                </a:solidFill>
              </a:rPr>
              <a:t>Price Evaluation</a:t>
            </a:r>
          </a:p>
          <a:p>
            <a:pPr>
              <a:spcBef>
                <a:spcPts val="750"/>
              </a:spcBef>
              <a:spcAft>
                <a:spcPts val="0"/>
              </a:spcAft>
              <a:buClrTx/>
              <a:buFont typeface="Arial" panose="020B0604020202020204" pitchFamily="34" charset="0"/>
              <a:buChar char="•"/>
            </a:pPr>
            <a:r>
              <a:rPr lang="en-US" sz="1400">
                <a:solidFill>
                  <a:srgbClr val="262626"/>
                </a:solidFill>
              </a:rPr>
              <a:t>First, wooden wall sign price data graph.</a:t>
            </a:r>
          </a:p>
          <a:p>
            <a:pPr>
              <a:spcBef>
                <a:spcPts val="750"/>
              </a:spcBef>
              <a:spcAft>
                <a:spcPts val="0"/>
              </a:spcAft>
              <a:buClrTx/>
              <a:buFont typeface="Arial" panose="020B0604020202020204" pitchFamily="34" charset="0"/>
              <a:buChar char="•"/>
            </a:pPr>
            <a:endParaRPr lang="en-US" sz="1400">
              <a:solidFill>
                <a:srgbClr val="262626"/>
              </a:solidFill>
            </a:endParaRPr>
          </a:p>
          <a:p>
            <a:pPr>
              <a:spcBef>
                <a:spcPts val="750"/>
              </a:spcBef>
              <a:spcAft>
                <a:spcPts val="0"/>
              </a:spcAft>
              <a:buClrTx/>
              <a:buFont typeface="Arial" panose="020B0604020202020204" pitchFamily="34" charset="0"/>
              <a:buChar char="•"/>
            </a:pPr>
            <a:r>
              <a:rPr lang="en-US" sz="1400">
                <a:solidFill>
                  <a:srgbClr val="262626"/>
                </a:solidFill>
              </a:rPr>
              <a:t>Second, Flag price data graph.</a:t>
            </a:r>
          </a:p>
        </p:txBody>
      </p:sp>
      <p:pic>
        <p:nvPicPr>
          <p:cNvPr id="3" name="Picture 2" descr="A screenshot of a cell phone&#10;&#10;Description automatically generated">
            <a:extLst>
              <a:ext uri="{FF2B5EF4-FFF2-40B4-BE49-F238E27FC236}">
                <a16:creationId xmlns:a16="http://schemas.microsoft.com/office/drawing/2014/main" id="{2D12CD36-C426-472F-AC3E-0E4D52C4567C}"/>
              </a:ext>
            </a:extLst>
          </p:cNvPr>
          <p:cNvPicPr>
            <a:picLocks noChangeAspect="1"/>
          </p:cNvPicPr>
          <p:nvPr/>
        </p:nvPicPr>
        <p:blipFill>
          <a:blip r:embed="rId3"/>
          <a:stretch>
            <a:fillRect/>
          </a:stretch>
        </p:blipFill>
        <p:spPr>
          <a:xfrm>
            <a:off x="4895429" y="2571750"/>
            <a:ext cx="3548244" cy="2256902"/>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E88C1E61-6E7A-4EC6-96B6-E489C6C83326}"/>
              </a:ext>
            </a:extLst>
          </p:cNvPr>
          <p:cNvPicPr>
            <a:picLocks noChangeAspect="1"/>
          </p:cNvPicPr>
          <p:nvPr/>
        </p:nvPicPr>
        <p:blipFill>
          <a:blip r:embed="rId4"/>
          <a:stretch>
            <a:fillRect/>
          </a:stretch>
        </p:blipFill>
        <p:spPr>
          <a:xfrm>
            <a:off x="4895429" y="0"/>
            <a:ext cx="3548244" cy="2595156"/>
          </a:xfrm>
          <a:prstGeom prst="rect">
            <a:avLst/>
          </a:prstGeom>
        </p:spPr>
      </p:pic>
    </p:spTree>
    <p:extLst>
      <p:ext uri="{BB962C8B-B14F-4D97-AF65-F5344CB8AC3E}">
        <p14:creationId xmlns:p14="http://schemas.microsoft.com/office/powerpoint/2010/main" val="4267555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27"/>
        <p:cNvGrpSpPr/>
        <p:nvPr/>
      </p:nvGrpSpPr>
      <p:grpSpPr>
        <a:xfrm>
          <a:off x="0" y="0"/>
          <a:ext cx="0" cy="0"/>
          <a:chOff x="0" y="0"/>
          <a:chExt cx="0" cy="0"/>
        </a:xfrm>
      </p:grpSpPr>
      <p:sp>
        <p:nvSpPr>
          <p:cNvPr id="228" name="Google Shape;228;p32"/>
          <p:cNvSpPr txBox="1">
            <a:spLocks noGrp="1"/>
          </p:cNvSpPr>
          <p:nvPr>
            <p:ph type="title"/>
          </p:nvPr>
        </p:nvSpPr>
        <p:spPr>
          <a:xfrm>
            <a:off x="3490722" y="363474"/>
            <a:ext cx="5166581" cy="1207008"/>
          </a:xfrm>
          <a:prstGeom prst="rect">
            <a:avLst/>
          </a:prstGeom>
        </p:spPr>
        <p:txBody>
          <a:bodyPr spcFirstLastPara="1" vert="horz" lIns="91440" tIns="45720" rIns="91440" bIns="45720" rtlCol="0" anchor="ctr" anchorCtr="0">
            <a:normAutofit/>
          </a:bodyPr>
          <a:lstStyle/>
          <a:p>
            <a:pPr marL="0" marR="0" lvl="0" indent="0" defTabSz="914400">
              <a:spcBef>
                <a:spcPct val="0"/>
              </a:spcBef>
              <a:spcAft>
                <a:spcPts val="0"/>
              </a:spcAft>
              <a:buClr>
                <a:schemeClr val="lt2"/>
              </a:buClr>
              <a:buSzPts val="2800"/>
            </a:pPr>
            <a:r>
              <a:rPr lang="en-US" sz="3700" b="1" i="0" u="none" strike="noStrike" dirty="0">
                <a:sym typeface="Century Gothic"/>
              </a:rPr>
              <a:t>Promotional Strategy</a:t>
            </a:r>
          </a:p>
        </p:txBody>
      </p:sp>
      <p:pic>
        <p:nvPicPr>
          <p:cNvPr id="3" name="Picture 2" descr="A picture containing clipart&#10;&#10;Description automatically generated">
            <a:extLst>
              <a:ext uri="{FF2B5EF4-FFF2-40B4-BE49-F238E27FC236}">
                <a16:creationId xmlns:a16="http://schemas.microsoft.com/office/drawing/2014/main" id="{732D3FB3-8270-4ECE-A18D-2BCFE69A2E73}"/>
              </a:ext>
            </a:extLst>
          </p:cNvPr>
          <p:cNvPicPr>
            <a:picLocks noChangeAspect="1"/>
          </p:cNvPicPr>
          <p:nvPr/>
        </p:nvPicPr>
        <p:blipFill>
          <a:blip r:embed="rId3"/>
          <a:stretch>
            <a:fillRect/>
          </a:stretch>
        </p:blipFill>
        <p:spPr>
          <a:xfrm>
            <a:off x="528096" y="771161"/>
            <a:ext cx="2516213" cy="689724"/>
          </a:xfrm>
          <a:prstGeom prst="rect">
            <a:avLst/>
          </a:prstGeom>
        </p:spPr>
      </p:pic>
      <p:pic>
        <p:nvPicPr>
          <p:cNvPr id="231" name="Google Shape;231;p32"/>
          <p:cNvPicPr preferRelativeResize="0"/>
          <p:nvPr/>
        </p:nvPicPr>
        <p:blipFill>
          <a:blip r:embed="rId4">
            <a:extLst/>
          </a:blip>
          <a:stretch>
            <a:fillRect/>
          </a:stretch>
        </p:blipFill>
        <p:spPr>
          <a:xfrm>
            <a:off x="528096" y="2102729"/>
            <a:ext cx="2516213" cy="805188"/>
          </a:xfrm>
          <a:prstGeom prst="rect">
            <a:avLst/>
          </a:prstGeom>
          <a:noFill/>
        </p:spPr>
      </p:pic>
      <p:pic>
        <p:nvPicPr>
          <p:cNvPr id="230" name="Google Shape;230;p32"/>
          <p:cNvPicPr preferRelativeResize="0"/>
          <p:nvPr/>
        </p:nvPicPr>
        <p:blipFill>
          <a:blip r:embed="rId5">
            <a:extLst/>
          </a:blip>
          <a:stretch>
            <a:fillRect/>
          </a:stretch>
        </p:blipFill>
        <p:spPr>
          <a:xfrm>
            <a:off x="528096" y="3575973"/>
            <a:ext cx="2516213" cy="654215"/>
          </a:xfrm>
          <a:prstGeom prst="rect">
            <a:avLst/>
          </a:prstGeom>
          <a:noFill/>
        </p:spPr>
      </p:pic>
      <p:graphicFrame>
        <p:nvGraphicFramePr>
          <p:cNvPr id="233" name="Google Shape;229;p32">
            <a:extLst>
              <a:ext uri="{FF2B5EF4-FFF2-40B4-BE49-F238E27FC236}">
                <a16:creationId xmlns:a16="http://schemas.microsoft.com/office/drawing/2014/main" id="{06845066-427A-4209-9735-01A3CAE599C8}"/>
              </a:ext>
            </a:extLst>
          </p:cNvPr>
          <p:cNvGraphicFramePr/>
          <p:nvPr>
            <p:extLst>
              <p:ext uri="{D42A27DB-BD31-4B8C-83A1-F6EECF244321}">
                <p14:modId xmlns:p14="http://schemas.microsoft.com/office/powerpoint/2010/main" val="2354806217"/>
              </p:ext>
            </p:extLst>
          </p:nvPr>
        </p:nvGraphicFramePr>
        <p:xfrm>
          <a:off x="3490721" y="1591056"/>
          <a:ext cx="5166581" cy="30380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139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2"/>
              </a:buClr>
              <a:buSzPts val="4050"/>
              <a:buFont typeface="Century Gothic"/>
              <a:buNone/>
            </a:pPr>
            <a:r>
              <a:rPr lang="en" dirty="0">
                <a:solidFill>
                  <a:srgbClr val="434343"/>
                </a:solidFill>
                <a:latin typeface="Century Gothic"/>
                <a:ea typeface="Century Gothic"/>
                <a:cs typeface="Century Gothic"/>
                <a:sym typeface="Century Gothic"/>
              </a:rPr>
              <a:t>Meet</a:t>
            </a:r>
            <a:r>
              <a:rPr lang="en" sz="4050" dirty="0">
                <a:solidFill>
                  <a:srgbClr val="434343"/>
                </a:solidFill>
                <a:latin typeface="Century Gothic"/>
                <a:ea typeface="Century Gothic"/>
                <a:cs typeface="Century Gothic"/>
                <a:sym typeface="Century Gothic"/>
              </a:rPr>
              <a:t> </a:t>
            </a:r>
            <a:r>
              <a:rPr lang="en" dirty="0">
                <a:solidFill>
                  <a:srgbClr val="434343"/>
                </a:solidFill>
                <a:latin typeface="Century Gothic"/>
                <a:ea typeface="Century Gothic"/>
                <a:cs typeface="Century Gothic"/>
                <a:sym typeface="Century Gothic"/>
              </a:rPr>
              <a:t>the</a:t>
            </a:r>
            <a:r>
              <a:rPr lang="en" sz="4050" dirty="0">
                <a:solidFill>
                  <a:srgbClr val="434343"/>
                </a:solidFill>
                <a:latin typeface="Century Gothic"/>
                <a:ea typeface="Century Gothic"/>
                <a:cs typeface="Century Gothic"/>
                <a:sym typeface="Century Gothic"/>
              </a:rPr>
              <a:t> </a:t>
            </a:r>
            <a:r>
              <a:rPr lang="en" dirty="0">
                <a:solidFill>
                  <a:srgbClr val="434343"/>
                </a:solidFill>
                <a:latin typeface="Century Gothic"/>
                <a:ea typeface="Century Gothic"/>
                <a:cs typeface="Century Gothic"/>
                <a:sym typeface="Century Gothic"/>
              </a:rPr>
              <a:t>Team</a:t>
            </a:r>
            <a:r>
              <a:rPr lang="en" sz="4050" dirty="0">
                <a:solidFill>
                  <a:srgbClr val="434343"/>
                </a:solidFill>
                <a:latin typeface="Century Gothic"/>
                <a:ea typeface="Century Gothic"/>
                <a:cs typeface="Century Gothic"/>
                <a:sym typeface="Century Gothic"/>
              </a:rPr>
              <a:t> </a:t>
            </a:r>
            <a:endParaRPr dirty="0">
              <a:solidFill>
                <a:srgbClr val="434343"/>
              </a:solidFill>
              <a:latin typeface="Century Gothic"/>
              <a:ea typeface="Century Gothic"/>
              <a:cs typeface="Century Gothic"/>
              <a:sym typeface="Century Gothic"/>
            </a:endParaRPr>
          </a:p>
        </p:txBody>
      </p:sp>
      <p:sp>
        <p:nvSpPr>
          <p:cNvPr id="92" name="Google Shape;92;p17"/>
          <p:cNvSpPr txBox="1"/>
          <p:nvPr/>
        </p:nvSpPr>
        <p:spPr>
          <a:xfrm>
            <a:off x="3760950" y="824048"/>
            <a:ext cx="1622100" cy="82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solidFill>
                  <a:srgbClr val="E69138"/>
                </a:solidFill>
                <a:latin typeface="Century Gothic"/>
                <a:ea typeface="Century Gothic"/>
                <a:cs typeface="Century Gothic"/>
                <a:sym typeface="Century Gothic"/>
              </a:rPr>
              <a:t>CEO</a:t>
            </a:r>
            <a:endParaRPr sz="2000" b="1">
              <a:solidFill>
                <a:srgbClr val="E69138"/>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US" sz="1600">
                <a:latin typeface="Century Gothic"/>
                <a:ea typeface="Century Gothic"/>
                <a:cs typeface="Century Gothic"/>
                <a:sym typeface="Century Gothic"/>
              </a:rPr>
              <a:t>Tariq Islam</a:t>
            </a:r>
            <a:endParaRPr sz="1600">
              <a:latin typeface="Century Gothic"/>
              <a:ea typeface="Century Gothic"/>
              <a:cs typeface="Century Gothic"/>
              <a:sym typeface="Century Gothic"/>
            </a:endParaRPr>
          </a:p>
        </p:txBody>
      </p:sp>
      <p:sp>
        <p:nvSpPr>
          <p:cNvPr id="93" name="Google Shape;93;p17"/>
          <p:cNvSpPr txBox="1"/>
          <p:nvPr/>
        </p:nvSpPr>
        <p:spPr>
          <a:xfrm>
            <a:off x="3565650" y="1823443"/>
            <a:ext cx="2012700" cy="76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solidFill>
                  <a:srgbClr val="E69138"/>
                </a:solidFill>
                <a:latin typeface="Century Gothic"/>
                <a:ea typeface="Century Gothic"/>
                <a:cs typeface="Century Gothic"/>
                <a:sym typeface="Century Gothic"/>
              </a:rPr>
              <a:t>VP</a:t>
            </a:r>
            <a:endParaRPr sz="2000" b="1">
              <a:solidFill>
                <a:srgbClr val="E69138"/>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US" sz="1600">
                <a:latin typeface="Century Gothic"/>
                <a:ea typeface="Century Gothic"/>
                <a:cs typeface="Century Gothic"/>
                <a:sym typeface="Century Gothic"/>
              </a:rPr>
              <a:t>Nathaniel Tucek</a:t>
            </a:r>
            <a:endParaRPr sz="1600">
              <a:latin typeface="Century Gothic"/>
              <a:ea typeface="Century Gothic"/>
              <a:cs typeface="Century Gothic"/>
              <a:sym typeface="Century Gothic"/>
            </a:endParaRPr>
          </a:p>
        </p:txBody>
      </p:sp>
      <p:sp>
        <p:nvSpPr>
          <p:cNvPr id="94" name="Google Shape;94;p17"/>
          <p:cNvSpPr txBox="1"/>
          <p:nvPr/>
        </p:nvSpPr>
        <p:spPr>
          <a:xfrm>
            <a:off x="6703271" y="4076625"/>
            <a:ext cx="2077800" cy="76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solidFill>
                  <a:srgbClr val="E69138"/>
                </a:solidFill>
                <a:latin typeface="Century Gothic"/>
                <a:ea typeface="Century Gothic"/>
                <a:cs typeface="Century Gothic"/>
                <a:sym typeface="Century Gothic"/>
              </a:rPr>
              <a:t>CSO</a:t>
            </a:r>
            <a:endParaRPr sz="2000" b="1">
              <a:solidFill>
                <a:srgbClr val="E69138"/>
              </a:solidFill>
              <a:latin typeface="Century Gothic"/>
              <a:ea typeface="Century Gothic"/>
              <a:cs typeface="Century Gothic"/>
              <a:sym typeface="Century Gothic"/>
            </a:endParaRPr>
          </a:p>
          <a:p>
            <a:pPr lvl="0" algn="ctr">
              <a:lnSpc>
                <a:spcPct val="115000"/>
              </a:lnSpc>
            </a:pPr>
            <a:r>
              <a:rPr lang="en-US" sz="1600">
                <a:latin typeface="Century Gothic"/>
                <a:ea typeface="Century Gothic"/>
                <a:cs typeface="Century Gothic"/>
                <a:sym typeface="Century Gothic"/>
              </a:rPr>
              <a:t>Matthew Luke</a:t>
            </a:r>
            <a:endParaRPr sz="1600">
              <a:latin typeface="Century Gothic"/>
              <a:ea typeface="Century Gothic"/>
              <a:cs typeface="Century Gothic"/>
              <a:sym typeface="Century Gothic"/>
            </a:endParaRPr>
          </a:p>
        </p:txBody>
      </p:sp>
      <p:sp>
        <p:nvSpPr>
          <p:cNvPr id="95" name="Google Shape;95;p17"/>
          <p:cNvSpPr txBox="1"/>
          <p:nvPr/>
        </p:nvSpPr>
        <p:spPr>
          <a:xfrm>
            <a:off x="2559300" y="4102392"/>
            <a:ext cx="20127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solidFill>
                  <a:srgbClr val="E69138"/>
                </a:solidFill>
                <a:latin typeface="Century Gothic"/>
                <a:ea typeface="Century Gothic"/>
                <a:cs typeface="Century Gothic"/>
                <a:sym typeface="Century Gothic"/>
              </a:rPr>
              <a:t>COO</a:t>
            </a:r>
            <a:endParaRPr sz="2000" b="1">
              <a:solidFill>
                <a:srgbClr val="E69138"/>
              </a:solidFill>
              <a:latin typeface="Century Gothic"/>
              <a:ea typeface="Century Gothic"/>
              <a:cs typeface="Century Gothic"/>
              <a:sym typeface="Century Gothic"/>
            </a:endParaRPr>
          </a:p>
          <a:p>
            <a:pPr lvl="0" algn="ctr">
              <a:lnSpc>
                <a:spcPct val="115000"/>
              </a:lnSpc>
            </a:pPr>
            <a:r>
              <a:rPr lang="en-US" sz="1600">
                <a:latin typeface="Century Gothic"/>
                <a:ea typeface="Century Gothic"/>
                <a:cs typeface="Century Gothic"/>
                <a:sym typeface="Century Gothic"/>
              </a:rPr>
              <a:t>Joel Lange</a:t>
            </a:r>
            <a:endParaRPr sz="1600">
              <a:latin typeface="Century Gothic"/>
              <a:ea typeface="Century Gothic"/>
              <a:cs typeface="Century Gothic"/>
              <a:sym typeface="Century Gothic"/>
            </a:endParaRPr>
          </a:p>
        </p:txBody>
      </p:sp>
      <p:sp>
        <p:nvSpPr>
          <p:cNvPr id="96" name="Google Shape;96;p17"/>
          <p:cNvSpPr txBox="1"/>
          <p:nvPr/>
        </p:nvSpPr>
        <p:spPr>
          <a:xfrm>
            <a:off x="4572000" y="4076625"/>
            <a:ext cx="1874100" cy="76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solidFill>
                  <a:srgbClr val="E69138"/>
                </a:solidFill>
                <a:latin typeface="Century Gothic"/>
                <a:ea typeface="Century Gothic"/>
                <a:cs typeface="Century Gothic"/>
                <a:sym typeface="Century Gothic"/>
              </a:rPr>
              <a:t>CFO</a:t>
            </a:r>
            <a:endParaRPr sz="2000" b="1">
              <a:solidFill>
                <a:srgbClr val="E69138"/>
              </a:solidFill>
              <a:latin typeface="Century Gothic"/>
              <a:ea typeface="Century Gothic"/>
              <a:cs typeface="Century Gothic"/>
              <a:sym typeface="Century Gothic"/>
            </a:endParaRPr>
          </a:p>
          <a:p>
            <a:pPr lvl="0" algn="ctr">
              <a:lnSpc>
                <a:spcPct val="115000"/>
              </a:lnSpc>
            </a:pPr>
            <a:r>
              <a:rPr lang="en-US" sz="1600">
                <a:latin typeface="Century Gothic"/>
                <a:ea typeface="Century Gothic"/>
                <a:cs typeface="Century Gothic"/>
                <a:sym typeface="Century Gothic"/>
              </a:rPr>
              <a:t>Dylan </a:t>
            </a:r>
            <a:r>
              <a:rPr lang="en-US" sz="1600" err="1">
                <a:latin typeface="Century Gothic"/>
                <a:ea typeface="Century Gothic"/>
                <a:cs typeface="Century Gothic"/>
                <a:sym typeface="Century Gothic"/>
              </a:rPr>
              <a:t>Riess</a:t>
            </a:r>
            <a:endParaRPr sz="1600">
              <a:latin typeface="Century Gothic"/>
              <a:ea typeface="Century Gothic"/>
              <a:cs typeface="Century Gothic"/>
              <a:sym typeface="Century Gothic"/>
            </a:endParaRPr>
          </a:p>
        </p:txBody>
      </p:sp>
      <p:sp>
        <p:nvSpPr>
          <p:cNvPr id="97" name="Google Shape;97;p17"/>
          <p:cNvSpPr txBox="1"/>
          <p:nvPr/>
        </p:nvSpPr>
        <p:spPr>
          <a:xfrm>
            <a:off x="646453" y="4102392"/>
            <a:ext cx="1782300" cy="50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solidFill>
                  <a:srgbClr val="E69138"/>
                </a:solidFill>
                <a:latin typeface="Century Gothic"/>
                <a:ea typeface="Century Gothic"/>
                <a:cs typeface="Century Gothic"/>
                <a:sym typeface="Century Gothic"/>
              </a:rPr>
              <a:t>CMO</a:t>
            </a:r>
            <a:endParaRPr sz="2000" b="1">
              <a:solidFill>
                <a:srgbClr val="E69138"/>
              </a:solidFill>
              <a:latin typeface="Century Gothic"/>
              <a:ea typeface="Century Gothic"/>
              <a:cs typeface="Century Gothic"/>
              <a:sym typeface="Century Gothic"/>
            </a:endParaRPr>
          </a:p>
          <a:p>
            <a:pPr lvl="0" algn="ctr">
              <a:lnSpc>
                <a:spcPct val="115000"/>
              </a:lnSpc>
            </a:pPr>
            <a:r>
              <a:rPr lang="en-US" sz="1600">
                <a:latin typeface="Century Gothic"/>
                <a:ea typeface="Century Gothic"/>
                <a:cs typeface="Century Gothic"/>
                <a:sym typeface="Century Gothic"/>
              </a:rPr>
              <a:t>Nicholas Meyer</a:t>
            </a:r>
            <a:endParaRPr sz="1600">
              <a:latin typeface="Century Gothic"/>
              <a:ea typeface="Century Gothic"/>
              <a:cs typeface="Century Gothic"/>
              <a:sym typeface="Century Gothic"/>
            </a:endParaRPr>
          </a:p>
        </p:txBody>
      </p:sp>
      <p:cxnSp>
        <p:nvCxnSpPr>
          <p:cNvPr id="98" name="Google Shape;98;p17"/>
          <p:cNvCxnSpPr>
            <a:stCxn id="92" idx="2"/>
            <a:endCxn id="93" idx="0"/>
          </p:cNvCxnSpPr>
          <p:nvPr/>
        </p:nvCxnSpPr>
        <p:spPr>
          <a:xfrm>
            <a:off x="4572000" y="1645448"/>
            <a:ext cx="0" cy="177995"/>
          </a:xfrm>
          <a:prstGeom prst="straightConnector1">
            <a:avLst/>
          </a:prstGeom>
          <a:noFill/>
          <a:ln w="19050" cap="flat" cmpd="sng">
            <a:solidFill>
              <a:srgbClr val="E69138"/>
            </a:solidFill>
            <a:prstDash val="solid"/>
            <a:round/>
            <a:headEnd type="none" w="med" len="med"/>
            <a:tailEnd type="none" w="med" len="med"/>
          </a:ln>
        </p:spPr>
      </p:cxnSp>
      <p:cxnSp>
        <p:nvCxnSpPr>
          <p:cNvPr id="99" name="Google Shape;99;p17"/>
          <p:cNvCxnSpPr>
            <a:cxnSpLocks/>
          </p:cNvCxnSpPr>
          <p:nvPr/>
        </p:nvCxnSpPr>
        <p:spPr>
          <a:xfrm>
            <a:off x="4572000" y="2680018"/>
            <a:ext cx="1200" cy="315900"/>
          </a:xfrm>
          <a:prstGeom prst="straightConnector1">
            <a:avLst/>
          </a:prstGeom>
          <a:noFill/>
          <a:ln w="19050" cap="flat" cmpd="sng">
            <a:solidFill>
              <a:srgbClr val="E69138"/>
            </a:solidFill>
            <a:prstDash val="solid"/>
            <a:round/>
            <a:headEnd type="none" w="med" len="med"/>
            <a:tailEnd type="none" w="med" len="med"/>
          </a:ln>
        </p:spPr>
      </p:cxnSp>
      <p:cxnSp>
        <p:nvCxnSpPr>
          <p:cNvPr id="100" name="Google Shape;100;p17"/>
          <p:cNvCxnSpPr>
            <a:cxnSpLocks/>
          </p:cNvCxnSpPr>
          <p:nvPr/>
        </p:nvCxnSpPr>
        <p:spPr>
          <a:xfrm>
            <a:off x="1537603" y="3959115"/>
            <a:ext cx="6204568" cy="5637"/>
          </a:xfrm>
          <a:prstGeom prst="straightConnector1">
            <a:avLst/>
          </a:prstGeom>
          <a:noFill/>
          <a:ln w="19050" cap="flat" cmpd="sng">
            <a:solidFill>
              <a:srgbClr val="E69138"/>
            </a:solidFill>
            <a:prstDash val="solid"/>
            <a:round/>
            <a:headEnd type="none" w="med" len="med"/>
            <a:tailEnd type="none" w="med" len="med"/>
          </a:ln>
        </p:spPr>
      </p:cxnSp>
      <p:sp>
        <p:nvSpPr>
          <p:cNvPr id="3" name="TextBox 2">
            <a:extLst>
              <a:ext uri="{FF2B5EF4-FFF2-40B4-BE49-F238E27FC236}">
                <a16:creationId xmlns:a16="http://schemas.microsoft.com/office/drawing/2014/main" id="{7A269B3F-5FE7-4C78-90BC-EEAAC975048C}"/>
              </a:ext>
            </a:extLst>
          </p:cNvPr>
          <p:cNvSpPr txBox="1"/>
          <p:nvPr/>
        </p:nvSpPr>
        <p:spPr>
          <a:xfrm>
            <a:off x="3233426" y="2943452"/>
            <a:ext cx="2677147" cy="1015663"/>
          </a:xfrm>
          <a:prstGeom prst="rect">
            <a:avLst/>
          </a:prstGeom>
          <a:noFill/>
        </p:spPr>
        <p:txBody>
          <a:bodyPr wrap="square" rtlCol="0">
            <a:spAutoFit/>
          </a:bodyPr>
          <a:lstStyle/>
          <a:p>
            <a:pPr algn="ctr">
              <a:lnSpc>
                <a:spcPct val="115000"/>
              </a:lnSpc>
            </a:pPr>
            <a:r>
              <a:rPr lang="en-US" sz="2000" b="1">
                <a:solidFill>
                  <a:srgbClr val="E69138"/>
                </a:solidFill>
                <a:latin typeface="Century Gothic"/>
              </a:rPr>
              <a:t>Executive Assistant</a:t>
            </a:r>
          </a:p>
          <a:p>
            <a:pPr algn="ctr">
              <a:lnSpc>
                <a:spcPct val="115000"/>
              </a:lnSpc>
            </a:pPr>
            <a:r>
              <a:rPr lang="en-US" sz="1600">
                <a:latin typeface="Century Gothic"/>
              </a:rPr>
              <a:t>Paige</a:t>
            </a:r>
            <a:r>
              <a:rPr lang="en-US" sz="2000" b="1">
                <a:solidFill>
                  <a:srgbClr val="E69138"/>
                </a:solidFill>
                <a:latin typeface="Century Gothic"/>
              </a:rPr>
              <a:t> </a:t>
            </a:r>
            <a:r>
              <a:rPr lang="en-US" sz="1600">
                <a:latin typeface="Century Gothic"/>
              </a:rPr>
              <a:t>Blomberg</a:t>
            </a:r>
            <a:r>
              <a:rPr lang="en-US"/>
              <a:t> </a:t>
            </a:r>
          </a:p>
          <a:p>
            <a:pPr algn="ctr"/>
            <a:endParaRPr lang="en-US"/>
          </a:p>
        </p:txBody>
      </p:sp>
      <p:cxnSp>
        <p:nvCxnSpPr>
          <p:cNvPr id="25" name="Google Shape;99;p17">
            <a:extLst>
              <a:ext uri="{FF2B5EF4-FFF2-40B4-BE49-F238E27FC236}">
                <a16:creationId xmlns:a16="http://schemas.microsoft.com/office/drawing/2014/main" id="{B76523D1-45A1-492D-90F1-28AF195D7DC1}"/>
              </a:ext>
            </a:extLst>
          </p:cNvPr>
          <p:cNvCxnSpPr>
            <a:cxnSpLocks/>
          </p:cNvCxnSpPr>
          <p:nvPr/>
        </p:nvCxnSpPr>
        <p:spPr>
          <a:xfrm>
            <a:off x="4572000" y="3643215"/>
            <a:ext cx="1200" cy="315900"/>
          </a:xfrm>
          <a:prstGeom prst="straightConnector1">
            <a:avLst/>
          </a:prstGeom>
          <a:noFill/>
          <a:ln w="19050" cap="flat" cmpd="sng">
            <a:solidFill>
              <a:srgbClr val="E69138"/>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able 4">
            <a:extLst>
              <a:ext uri="{FF2B5EF4-FFF2-40B4-BE49-F238E27FC236}">
                <a16:creationId xmlns:a16="http://schemas.microsoft.com/office/drawing/2014/main" id="{5842304B-D845-9E4A-A8B3-A3FD8C53B964}"/>
              </a:ext>
            </a:extLst>
          </p:cNvPr>
          <p:cNvGraphicFramePr>
            <a:graphicFrameLocks noGrp="1"/>
          </p:cNvGraphicFramePr>
          <p:nvPr>
            <p:extLst>
              <p:ext uri="{D42A27DB-BD31-4B8C-83A1-F6EECF244321}">
                <p14:modId xmlns:p14="http://schemas.microsoft.com/office/powerpoint/2010/main" val="2212793352"/>
              </p:ext>
            </p:extLst>
          </p:nvPr>
        </p:nvGraphicFramePr>
        <p:xfrm>
          <a:off x="482600" y="1599357"/>
          <a:ext cx="8178803" cy="1554158"/>
        </p:xfrm>
        <a:graphic>
          <a:graphicData uri="http://schemas.openxmlformats.org/drawingml/2006/table">
            <a:tbl>
              <a:tblPr firstRow="1" firstCol="1" bandRow="1">
                <a:noFill/>
                <a:tableStyleId>{5DA60AF2-2D1D-45D6-8525-A7F169571C45}</a:tableStyleId>
              </a:tblPr>
              <a:tblGrid>
                <a:gridCol w="954922">
                  <a:extLst>
                    <a:ext uri="{9D8B030D-6E8A-4147-A177-3AD203B41FA5}">
                      <a16:colId xmlns:a16="http://schemas.microsoft.com/office/drawing/2014/main" val="3374521749"/>
                    </a:ext>
                  </a:extLst>
                </a:gridCol>
                <a:gridCol w="789259">
                  <a:extLst>
                    <a:ext uri="{9D8B030D-6E8A-4147-A177-3AD203B41FA5}">
                      <a16:colId xmlns:a16="http://schemas.microsoft.com/office/drawing/2014/main" val="2788738925"/>
                    </a:ext>
                  </a:extLst>
                </a:gridCol>
                <a:gridCol w="974661">
                  <a:extLst>
                    <a:ext uri="{9D8B030D-6E8A-4147-A177-3AD203B41FA5}">
                      <a16:colId xmlns:a16="http://schemas.microsoft.com/office/drawing/2014/main" val="3079824299"/>
                    </a:ext>
                  </a:extLst>
                </a:gridCol>
                <a:gridCol w="789259">
                  <a:extLst>
                    <a:ext uri="{9D8B030D-6E8A-4147-A177-3AD203B41FA5}">
                      <a16:colId xmlns:a16="http://schemas.microsoft.com/office/drawing/2014/main" val="1867864398"/>
                    </a:ext>
                  </a:extLst>
                </a:gridCol>
                <a:gridCol w="789259">
                  <a:extLst>
                    <a:ext uri="{9D8B030D-6E8A-4147-A177-3AD203B41FA5}">
                      <a16:colId xmlns:a16="http://schemas.microsoft.com/office/drawing/2014/main" val="2973840976"/>
                    </a:ext>
                  </a:extLst>
                </a:gridCol>
                <a:gridCol w="879493">
                  <a:extLst>
                    <a:ext uri="{9D8B030D-6E8A-4147-A177-3AD203B41FA5}">
                      <a16:colId xmlns:a16="http://schemas.microsoft.com/office/drawing/2014/main" val="959927323"/>
                    </a:ext>
                  </a:extLst>
                </a:gridCol>
                <a:gridCol w="879493">
                  <a:extLst>
                    <a:ext uri="{9D8B030D-6E8A-4147-A177-3AD203B41FA5}">
                      <a16:colId xmlns:a16="http://schemas.microsoft.com/office/drawing/2014/main" val="3174636259"/>
                    </a:ext>
                  </a:extLst>
                </a:gridCol>
                <a:gridCol w="789259">
                  <a:extLst>
                    <a:ext uri="{9D8B030D-6E8A-4147-A177-3AD203B41FA5}">
                      <a16:colId xmlns:a16="http://schemas.microsoft.com/office/drawing/2014/main" val="1815393810"/>
                    </a:ext>
                  </a:extLst>
                </a:gridCol>
                <a:gridCol w="879493">
                  <a:extLst>
                    <a:ext uri="{9D8B030D-6E8A-4147-A177-3AD203B41FA5}">
                      <a16:colId xmlns:a16="http://schemas.microsoft.com/office/drawing/2014/main" val="3347667711"/>
                    </a:ext>
                  </a:extLst>
                </a:gridCol>
                <a:gridCol w="453705">
                  <a:extLst>
                    <a:ext uri="{9D8B030D-6E8A-4147-A177-3AD203B41FA5}">
                      <a16:colId xmlns:a16="http://schemas.microsoft.com/office/drawing/2014/main" val="897009162"/>
                    </a:ext>
                  </a:extLst>
                </a:gridCol>
              </a:tblGrid>
              <a:tr h="246422">
                <a:tc>
                  <a:txBody>
                    <a:bodyPr/>
                    <a:lstStyle/>
                    <a:p>
                      <a:pPr algn="l">
                        <a:lnSpc>
                          <a:spcPct val="105000"/>
                        </a:lnSpc>
                      </a:pPr>
                      <a:endParaRPr lang="en-US" sz="700" b="1">
                        <a:solidFill>
                          <a:srgbClr val="FFFFFF"/>
                        </a:solidFill>
                        <a:effectLst/>
                        <a:latin typeface="Calibri Light" panose="020F0302020204030204" pitchFamily="34" charset="0"/>
                        <a:cs typeface="Times New Roman" panose="02020603050405020304" pitchFamily="18" charset="0"/>
                      </a:endParaRPr>
                    </a:p>
                  </a:txBody>
                  <a:tcPr marL="101512" marR="60907" marT="60907" marB="60907">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l" fontAlgn="base">
                        <a:lnSpc>
                          <a:spcPct val="105000"/>
                        </a:lnSpc>
                        <a:spcBef>
                          <a:spcPts val="0"/>
                        </a:spcBef>
                        <a:spcAft>
                          <a:spcPts val="0"/>
                        </a:spcAft>
                      </a:pPr>
                      <a:r>
                        <a:rPr lang="en-US" sz="700" b="1">
                          <a:solidFill>
                            <a:srgbClr val="FFFFFF"/>
                          </a:solidFill>
                          <a:effectLst/>
                        </a:rPr>
                        <a:t>Week 1 </a:t>
                      </a:r>
                      <a:endParaRPr lang="en-US" sz="7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l" fontAlgn="base">
                        <a:lnSpc>
                          <a:spcPct val="105000"/>
                        </a:lnSpc>
                        <a:spcBef>
                          <a:spcPts val="0"/>
                        </a:spcBef>
                        <a:spcAft>
                          <a:spcPts val="0"/>
                        </a:spcAft>
                      </a:pPr>
                      <a:r>
                        <a:rPr lang="en-US" sz="700" b="1">
                          <a:solidFill>
                            <a:srgbClr val="FFFFFF"/>
                          </a:solidFill>
                          <a:effectLst/>
                        </a:rPr>
                        <a:t>Week 2 </a:t>
                      </a:r>
                      <a:endParaRPr lang="en-US" sz="7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l" fontAlgn="base">
                        <a:lnSpc>
                          <a:spcPct val="105000"/>
                        </a:lnSpc>
                        <a:spcBef>
                          <a:spcPts val="0"/>
                        </a:spcBef>
                        <a:spcAft>
                          <a:spcPts val="0"/>
                        </a:spcAft>
                      </a:pPr>
                      <a:r>
                        <a:rPr lang="en-US" sz="700" b="1">
                          <a:solidFill>
                            <a:srgbClr val="FFFFFF"/>
                          </a:solidFill>
                          <a:effectLst/>
                        </a:rPr>
                        <a:t>Week 3 </a:t>
                      </a:r>
                      <a:endParaRPr lang="en-US" sz="7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l" fontAlgn="base">
                        <a:lnSpc>
                          <a:spcPct val="105000"/>
                        </a:lnSpc>
                        <a:spcBef>
                          <a:spcPts val="0"/>
                        </a:spcBef>
                        <a:spcAft>
                          <a:spcPts val="0"/>
                        </a:spcAft>
                      </a:pPr>
                      <a:r>
                        <a:rPr lang="en-US" sz="700" b="1">
                          <a:solidFill>
                            <a:srgbClr val="FFFFFF"/>
                          </a:solidFill>
                          <a:effectLst/>
                        </a:rPr>
                        <a:t>Week 4 </a:t>
                      </a:r>
                      <a:endParaRPr lang="en-US" sz="7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l" fontAlgn="base">
                        <a:lnSpc>
                          <a:spcPct val="105000"/>
                        </a:lnSpc>
                        <a:spcBef>
                          <a:spcPts val="0"/>
                        </a:spcBef>
                        <a:spcAft>
                          <a:spcPts val="0"/>
                        </a:spcAft>
                      </a:pPr>
                      <a:r>
                        <a:rPr lang="en-US" sz="700" b="1">
                          <a:solidFill>
                            <a:srgbClr val="FFFFFF"/>
                          </a:solidFill>
                          <a:effectLst/>
                        </a:rPr>
                        <a:t>Week 5 </a:t>
                      </a:r>
                      <a:endParaRPr lang="en-US" sz="7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l" fontAlgn="base">
                        <a:lnSpc>
                          <a:spcPct val="105000"/>
                        </a:lnSpc>
                        <a:spcBef>
                          <a:spcPts val="0"/>
                        </a:spcBef>
                        <a:spcAft>
                          <a:spcPts val="0"/>
                        </a:spcAft>
                      </a:pPr>
                      <a:r>
                        <a:rPr lang="en-US" sz="700" b="1">
                          <a:solidFill>
                            <a:srgbClr val="FFFFFF"/>
                          </a:solidFill>
                          <a:effectLst/>
                        </a:rPr>
                        <a:t>Week 6 </a:t>
                      </a:r>
                      <a:endParaRPr lang="en-US" sz="7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l" fontAlgn="base">
                        <a:lnSpc>
                          <a:spcPct val="105000"/>
                        </a:lnSpc>
                        <a:spcBef>
                          <a:spcPts val="0"/>
                        </a:spcBef>
                        <a:spcAft>
                          <a:spcPts val="0"/>
                        </a:spcAft>
                      </a:pPr>
                      <a:r>
                        <a:rPr lang="en-US" sz="700" b="1">
                          <a:solidFill>
                            <a:srgbClr val="FFFFFF"/>
                          </a:solidFill>
                          <a:effectLst/>
                        </a:rPr>
                        <a:t>Week 7 </a:t>
                      </a:r>
                      <a:endParaRPr lang="en-US" sz="7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l" fontAlgn="base">
                        <a:lnSpc>
                          <a:spcPct val="105000"/>
                        </a:lnSpc>
                        <a:spcBef>
                          <a:spcPts val="0"/>
                        </a:spcBef>
                        <a:spcAft>
                          <a:spcPts val="0"/>
                        </a:spcAft>
                      </a:pPr>
                      <a:r>
                        <a:rPr lang="en-US" sz="700" b="1">
                          <a:solidFill>
                            <a:srgbClr val="FFFFFF"/>
                          </a:solidFill>
                          <a:effectLst/>
                        </a:rPr>
                        <a:t>Week 8 </a:t>
                      </a:r>
                      <a:endParaRPr lang="en-US" sz="7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l" fontAlgn="base">
                        <a:lnSpc>
                          <a:spcPct val="105000"/>
                        </a:lnSpc>
                        <a:spcBef>
                          <a:spcPts val="0"/>
                        </a:spcBef>
                        <a:spcAft>
                          <a:spcPts val="0"/>
                        </a:spcAft>
                      </a:pPr>
                      <a:r>
                        <a:rPr lang="en-US" sz="700" b="1">
                          <a:solidFill>
                            <a:srgbClr val="FFFFFF"/>
                          </a:solidFill>
                          <a:effectLst/>
                        </a:rPr>
                        <a:t>Total </a:t>
                      </a:r>
                      <a:endParaRPr lang="en-US" sz="7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669117067"/>
                  </a:ext>
                </a:extLst>
              </a:tr>
              <a:tr h="473810">
                <a:tc>
                  <a:txBody>
                    <a:bodyPr/>
                    <a:lstStyle/>
                    <a:p>
                      <a:pPr marL="0" marR="0" algn="l" fontAlgn="base">
                        <a:lnSpc>
                          <a:spcPct val="105000"/>
                        </a:lnSpc>
                        <a:spcBef>
                          <a:spcPts val="0"/>
                        </a:spcBef>
                        <a:spcAft>
                          <a:spcPts val="0"/>
                        </a:spcAft>
                      </a:pPr>
                      <a:r>
                        <a:rPr lang="en-US" sz="700" b="1">
                          <a:solidFill>
                            <a:srgbClr val="FFFFFF"/>
                          </a:solidFill>
                          <a:effectLst/>
                        </a:rPr>
                        <a:t>Social Media</a:t>
                      </a:r>
                      <a:endParaRPr lang="en-US" sz="7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6 Posts on both Facebook and Instagram</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 2 Posts on both Facebook and Instagram</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gn="l" fontAlgn="base">
                        <a:lnSpc>
                          <a:spcPct val="105000"/>
                        </a:lnSpc>
                        <a:spcBef>
                          <a:spcPts val="0"/>
                        </a:spcBef>
                        <a:spcAft>
                          <a:spcPts val="0"/>
                        </a:spcAft>
                      </a:pPr>
                      <a:r>
                        <a:rPr lang="en-US" sz="700" dirty="0">
                          <a:solidFill>
                            <a:schemeClr val="tx1">
                              <a:lumMod val="85000"/>
                              <a:lumOff val="15000"/>
                            </a:schemeClr>
                          </a:solidFill>
                          <a:effectLst/>
                        </a:rPr>
                        <a:t> 2 Posts on both Facebook and Instagram</a:t>
                      </a:r>
                      <a:endParaRPr lang="en-US" sz="700" dirty="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2 Posts on both Facebook and Instagram</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2 Posts on both Facebook and Instagram</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2 Posts on both Facebook and Instagram</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2 Posts on both Facebook and Instagram </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2 Posts on both Facebook and Instagram </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20</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097451920"/>
                  </a:ext>
                </a:extLst>
              </a:tr>
              <a:tr h="360116">
                <a:tc>
                  <a:txBody>
                    <a:bodyPr/>
                    <a:lstStyle/>
                    <a:p>
                      <a:pPr marL="0" marR="0" algn="l" fontAlgn="base">
                        <a:lnSpc>
                          <a:spcPct val="105000"/>
                        </a:lnSpc>
                        <a:spcBef>
                          <a:spcPts val="0"/>
                        </a:spcBef>
                        <a:spcAft>
                          <a:spcPts val="0"/>
                        </a:spcAft>
                      </a:pPr>
                      <a:r>
                        <a:rPr lang="en-US" sz="700" b="1">
                          <a:solidFill>
                            <a:srgbClr val="FFFFFF"/>
                          </a:solidFill>
                          <a:effectLst/>
                        </a:rPr>
                        <a:t>Promotion </a:t>
                      </a:r>
                      <a:endParaRPr lang="en-US" sz="7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lgn="ctr" fontAlgn="base">
                        <a:lnSpc>
                          <a:spcPct val="105000"/>
                        </a:lnSpc>
                        <a:spcBef>
                          <a:spcPts val="0"/>
                        </a:spcBef>
                        <a:spcAft>
                          <a:spcPts val="0"/>
                        </a:spcAft>
                      </a:pPr>
                      <a:r>
                        <a:rPr lang="en-US" sz="700" dirty="0">
                          <a:solidFill>
                            <a:schemeClr val="tx1">
                              <a:lumMod val="85000"/>
                              <a:lumOff val="15000"/>
                            </a:schemeClr>
                          </a:solidFill>
                          <a:effectLst/>
                        </a:rPr>
                        <a:t> 1 Tabling event in CSU</a:t>
                      </a:r>
                      <a:endParaRPr lang="en-US" sz="700" dirty="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2 Tabling events in CSU </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2 Tabling events in CSU</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2 Tabling events in CSU</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2 Tabling events in CSU </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2 Tabling events in CSU </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2 Tabling events in CSU</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2 Tabling events in CSU </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15 </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62816859"/>
                  </a:ext>
                </a:extLst>
              </a:tr>
              <a:tr h="473810">
                <a:tc>
                  <a:txBody>
                    <a:bodyPr/>
                    <a:lstStyle/>
                    <a:p>
                      <a:pPr marL="0" marR="0" algn="l" fontAlgn="base">
                        <a:lnSpc>
                          <a:spcPct val="105000"/>
                        </a:lnSpc>
                        <a:spcBef>
                          <a:spcPts val="0"/>
                        </a:spcBef>
                        <a:spcAft>
                          <a:spcPts val="0"/>
                        </a:spcAft>
                      </a:pPr>
                      <a:r>
                        <a:rPr lang="en-US" sz="700" b="1">
                          <a:solidFill>
                            <a:srgbClr val="FFFFFF"/>
                          </a:solidFill>
                          <a:effectLst/>
                        </a:rPr>
                        <a:t> P.R Community based marketing </a:t>
                      </a:r>
                      <a:endParaRPr lang="en-US" sz="7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1 event at the boys and girls club </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1 church presentation </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1 church presentation </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1 church presentation </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1 church presentation</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1 church presentation </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1 church presentation</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marL="0" marR="0" algn="ctr" fontAlgn="base">
                        <a:lnSpc>
                          <a:spcPct val="105000"/>
                        </a:lnSpc>
                        <a:spcBef>
                          <a:spcPts val="0"/>
                        </a:spcBef>
                        <a:spcAft>
                          <a:spcPts val="0"/>
                        </a:spcAft>
                      </a:pPr>
                      <a:r>
                        <a:rPr lang="en-US" sz="700">
                          <a:solidFill>
                            <a:schemeClr val="tx1">
                              <a:lumMod val="85000"/>
                              <a:lumOff val="15000"/>
                            </a:schemeClr>
                          </a:solidFill>
                          <a:effectLst/>
                        </a:rPr>
                        <a:t>1 church presentation</a:t>
                      </a:r>
                      <a:endParaRPr lang="en-US" sz="70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marL="0" marR="0" algn="ctr" fontAlgn="base">
                        <a:lnSpc>
                          <a:spcPct val="105000"/>
                        </a:lnSpc>
                        <a:spcBef>
                          <a:spcPts val="0"/>
                        </a:spcBef>
                        <a:spcAft>
                          <a:spcPts val="0"/>
                        </a:spcAft>
                      </a:pPr>
                      <a:r>
                        <a:rPr lang="en-US" sz="700" dirty="0">
                          <a:solidFill>
                            <a:schemeClr val="tx1">
                              <a:lumMod val="85000"/>
                              <a:lumOff val="15000"/>
                            </a:schemeClr>
                          </a:solidFill>
                          <a:effectLst/>
                        </a:rPr>
                        <a:t>8 </a:t>
                      </a:r>
                      <a:endParaRPr lang="en-US" sz="700" dirty="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01512" marR="60907" marT="60907" marB="60907">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3466630552"/>
                  </a:ext>
                </a:extLst>
              </a:tr>
            </a:tbl>
          </a:graphicData>
        </a:graphic>
      </p:graphicFrame>
      <p:sp>
        <p:nvSpPr>
          <p:cNvPr id="6" name="TextBox 5">
            <a:extLst>
              <a:ext uri="{FF2B5EF4-FFF2-40B4-BE49-F238E27FC236}">
                <a16:creationId xmlns:a16="http://schemas.microsoft.com/office/drawing/2014/main" id="{72A12BBB-17CD-BB49-9326-F7472C149EC8}"/>
              </a:ext>
            </a:extLst>
          </p:cNvPr>
          <p:cNvSpPr txBox="1"/>
          <p:nvPr/>
        </p:nvSpPr>
        <p:spPr>
          <a:xfrm>
            <a:off x="2785403" y="616080"/>
            <a:ext cx="3263705" cy="646331"/>
          </a:xfrm>
          <a:prstGeom prst="rect">
            <a:avLst/>
          </a:prstGeom>
          <a:noFill/>
        </p:spPr>
        <p:txBody>
          <a:bodyPr wrap="square" rtlCol="0">
            <a:spAutoFit/>
          </a:bodyPr>
          <a:lstStyle/>
          <a:p>
            <a:r>
              <a:rPr lang="en-US" sz="3600" spc="-38" dirty="0">
                <a:solidFill>
                  <a:schemeClr val="tx1">
                    <a:lumMod val="75000"/>
                    <a:lumOff val="25000"/>
                  </a:schemeClr>
                </a:solidFill>
                <a:latin typeface="+mj-lt"/>
                <a:ea typeface="+mj-ea"/>
                <a:cs typeface="+mj-cs"/>
              </a:rPr>
              <a:t>Promotional Plan </a:t>
            </a:r>
          </a:p>
        </p:txBody>
      </p:sp>
    </p:spTree>
    <p:extLst>
      <p:ext uri="{BB962C8B-B14F-4D97-AF65-F5344CB8AC3E}">
        <p14:creationId xmlns:p14="http://schemas.microsoft.com/office/powerpoint/2010/main" val="1697494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46"/>
        <p:cNvGrpSpPr/>
        <p:nvPr/>
      </p:nvGrpSpPr>
      <p:grpSpPr>
        <a:xfrm>
          <a:off x="0" y="0"/>
          <a:ext cx="0" cy="0"/>
          <a:chOff x="0" y="0"/>
          <a:chExt cx="0" cy="0"/>
        </a:xfrm>
      </p:grpSpPr>
      <p:sp>
        <p:nvSpPr>
          <p:cNvPr id="247" name="Google Shape;247;p34"/>
          <p:cNvSpPr txBox="1">
            <a:spLocks noGrp="1"/>
          </p:cNvSpPr>
          <p:nvPr>
            <p:ph type="title"/>
          </p:nvPr>
        </p:nvSpPr>
        <p:spPr>
          <a:xfrm>
            <a:off x="311700" y="236425"/>
            <a:ext cx="8520600" cy="572700"/>
          </a:xfrm>
          <a:prstGeom prst="rect">
            <a:avLst/>
          </a:prstGeom>
          <a:noFill/>
          <a:ln>
            <a:noFill/>
          </a:ln>
        </p:spPr>
        <p:txBody>
          <a:bodyPr spcFirstLastPara="1" wrap="square" lIns="91425" tIns="91425" rIns="91425" bIns="91425" anchor="t" anchorCtr="0">
            <a:noAutofit/>
          </a:bodyPr>
          <a:lstStyle/>
          <a:p>
            <a:pPr algn="ctr">
              <a:buClr>
                <a:schemeClr val="lt2"/>
              </a:buClr>
            </a:pPr>
            <a:r>
              <a:rPr lang="en" b="1" dirty="0">
                <a:solidFill>
                  <a:srgbClr val="434343"/>
                </a:solidFill>
                <a:latin typeface="Century Gothic"/>
                <a:sym typeface="Century Gothic"/>
              </a:rPr>
              <a:t>The Competition</a:t>
            </a:r>
            <a:endParaRPr b="1" dirty="0">
              <a:solidFill>
                <a:srgbClr val="434343"/>
              </a:solidFill>
              <a:latin typeface="Century Gothic"/>
              <a:sym typeface="Century Gothic"/>
            </a:endParaRPr>
          </a:p>
        </p:txBody>
      </p:sp>
      <p:sp>
        <p:nvSpPr>
          <p:cNvPr id="248" name="Google Shape;248;p34"/>
          <p:cNvSpPr txBox="1">
            <a:spLocks noGrp="1"/>
          </p:cNvSpPr>
          <p:nvPr>
            <p:ph type="body" idx="1"/>
          </p:nvPr>
        </p:nvSpPr>
        <p:spPr>
          <a:xfrm>
            <a:off x="311700" y="1616177"/>
            <a:ext cx="4239000" cy="30705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50000"/>
              </a:lnSpc>
              <a:spcBef>
                <a:spcPts val="0"/>
              </a:spcBef>
              <a:spcAft>
                <a:spcPts val="0"/>
              </a:spcAft>
              <a:buClr>
                <a:srgbClr val="E69138"/>
              </a:buClr>
              <a:buSzPts val="1600"/>
              <a:buFont typeface="Century Gothic"/>
              <a:buChar char="➢"/>
            </a:pPr>
            <a:r>
              <a:rPr lang="en" sz="1600" b="1" dirty="0">
                <a:solidFill>
                  <a:srgbClr val="434343"/>
                </a:solidFill>
                <a:latin typeface="Century Gothic"/>
                <a:ea typeface="Century Gothic"/>
                <a:cs typeface="Century Gothic"/>
                <a:sym typeface="Century Gothic"/>
              </a:rPr>
              <a:t>Advantages</a:t>
            </a:r>
            <a:endParaRPr sz="1600" b="1" dirty="0">
              <a:solidFill>
                <a:srgbClr val="434343"/>
              </a:solidFill>
              <a:latin typeface="Century Gothic"/>
              <a:ea typeface="Century Gothic"/>
              <a:cs typeface="Century Gothic"/>
              <a:sym typeface="Century Gothic"/>
            </a:endParaRPr>
          </a:p>
          <a:p>
            <a:pPr marL="914400" marR="0" lvl="1" indent="-330200" algn="l" rtl="0">
              <a:lnSpc>
                <a:spcPct val="150000"/>
              </a:lnSpc>
              <a:spcBef>
                <a:spcPts val="0"/>
              </a:spcBef>
              <a:spcAft>
                <a:spcPts val="0"/>
              </a:spcAft>
              <a:buClr>
                <a:srgbClr val="E69138"/>
              </a:buClr>
              <a:buSzPts val="1600"/>
              <a:buFont typeface="Century Gothic"/>
              <a:buChar char="○"/>
            </a:pPr>
            <a:r>
              <a:rPr lang="en" sz="1600" dirty="0">
                <a:solidFill>
                  <a:srgbClr val="434343"/>
                </a:solidFill>
                <a:latin typeface="Century Gothic"/>
                <a:ea typeface="Century Gothic"/>
                <a:cs typeface="Century Gothic"/>
                <a:sym typeface="Century Gothic"/>
              </a:rPr>
              <a:t>Brand recognition</a:t>
            </a:r>
            <a:endParaRPr sz="1600" dirty="0">
              <a:solidFill>
                <a:srgbClr val="434343"/>
              </a:solidFill>
              <a:latin typeface="Century Gothic"/>
              <a:ea typeface="Century Gothic"/>
              <a:cs typeface="Century Gothic"/>
              <a:sym typeface="Century Gothic"/>
            </a:endParaRPr>
          </a:p>
          <a:p>
            <a:pPr marL="914400" marR="0" lvl="1" indent="-330200" algn="l" rtl="0">
              <a:lnSpc>
                <a:spcPct val="150000"/>
              </a:lnSpc>
              <a:spcBef>
                <a:spcPts val="0"/>
              </a:spcBef>
              <a:spcAft>
                <a:spcPts val="0"/>
              </a:spcAft>
              <a:buClr>
                <a:srgbClr val="E69138"/>
              </a:buClr>
              <a:buSzPts val="1600"/>
              <a:buFont typeface="Century Gothic"/>
              <a:buChar char="○"/>
            </a:pPr>
            <a:r>
              <a:rPr lang="en" sz="1600" dirty="0">
                <a:solidFill>
                  <a:srgbClr val="434343"/>
                </a:solidFill>
                <a:latin typeface="Century Gothic"/>
                <a:ea typeface="Century Gothic"/>
                <a:cs typeface="Century Gothic"/>
                <a:sym typeface="Century Gothic"/>
              </a:rPr>
              <a:t>Convenient location</a:t>
            </a:r>
            <a:endParaRPr sz="1600" dirty="0">
              <a:solidFill>
                <a:srgbClr val="434343"/>
              </a:solidFill>
              <a:latin typeface="Century Gothic"/>
              <a:ea typeface="Century Gothic"/>
              <a:cs typeface="Century Gothic"/>
              <a:sym typeface="Century Gothic"/>
            </a:endParaRPr>
          </a:p>
          <a:p>
            <a:pPr marL="457200" marR="0" lvl="0" indent="-330200" algn="l" rtl="0">
              <a:lnSpc>
                <a:spcPct val="150000"/>
              </a:lnSpc>
              <a:spcBef>
                <a:spcPts val="0"/>
              </a:spcBef>
              <a:spcAft>
                <a:spcPts val="0"/>
              </a:spcAft>
              <a:buClr>
                <a:srgbClr val="E69138"/>
              </a:buClr>
              <a:buSzPts val="1600"/>
              <a:buFont typeface="Century Gothic"/>
              <a:buChar char="➢"/>
            </a:pPr>
            <a:r>
              <a:rPr lang="en" sz="1600" b="1" dirty="0">
                <a:solidFill>
                  <a:srgbClr val="434343"/>
                </a:solidFill>
                <a:latin typeface="Century Gothic"/>
                <a:ea typeface="Century Gothic"/>
                <a:cs typeface="Century Gothic"/>
                <a:sym typeface="Century Gothic"/>
              </a:rPr>
              <a:t>Disadvantages</a:t>
            </a:r>
            <a:endParaRPr sz="1600" b="1" dirty="0">
              <a:solidFill>
                <a:srgbClr val="434343"/>
              </a:solidFill>
              <a:latin typeface="Century Gothic"/>
              <a:ea typeface="Century Gothic"/>
              <a:cs typeface="Century Gothic"/>
              <a:sym typeface="Century Gothic"/>
            </a:endParaRPr>
          </a:p>
          <a:p>
            <a:pPr marL="914400" marR="0" lvl="1" indent="-330200" algn="l" rtl="0">
              <a:lnSpc>
                <a:spcPct val="150000"/>
              </a:lnSpc>
              <a:spcBef>
                <a:spcPts val="0"/>
              </a:spcBef>
              <a:spcAft>
                <a:spcPts val="0"/>
              </a:spcAft>
              <a:buClr>
                <a:srgbClr val="E69138"/>
              </a:buClr>
              <a:buSzPts val="1600"/>
              <a:buFont typeface="Century Gothic"/>
              <a:buChar char="○"/>
            </a:pPr>
            <a:r>
              <a:rPr lang="en" sz="1600" dirty="0">
                <a:solidFill>
                  <a:srgbClr val="434343"/>
                </a:solidFill>
                <a:latin typeface="Century Gothic"/>
                <a:ea typeface="Century Gothic"/>
                <a:cs typeface="Century Gothic"/>
                <a:sym typeface="Century Gothic"/>
              </a:rPr>
              <a:t>High prices</a:t>
            </a:r>
            <a:endParaRPr sz="1600" dirty="0">
              <a:solidFill>
                <a:srgbClr val="434343"/>
              </a:solidFill>
              <a:latin typeface="Century Gothic"/>
              <a:ea typeface="Century Gothic"/>
              <a:cs typeface="Century Gothic"/>
              <a:sym typeface="Century Gothic"/>
            </a:endParaRPr>
          </a:p>
          <a:p>
            <a:pPr marL="914400" marR="0" lvl="1" indent="-330200" algn="l" rtl="0">
              <a:lnSpc>
                <a:spcPct val="150000"/>
              </a:lnSpc>
              <a:spcBef>
                <a:spcPts val="0"/>
              </a:spcBef>
              <a:spcAft>
                <a:spcPts val="0"/>
              </a:spcAft>
              <a:buClr>
                <a:srgbClr val="E69138"/>
              </a:buClr>
              <a:buSzPts val="1600"/>
              <a:buFont typeface="Century Gothic"/>
              <a:buChar char="○"/>
            </a:pPr>
            <a:r>
              <a:rPr lang="en" sz="1600" dirty="0">
                <a:solidFill>
                  <a:srgbClr val="434343"/>
                </a:solidFill>
                <a:latin typeface="Century Gothic"/>
                <a:ea typeface="Century Gothic"/>
                <a:cs typeface="Century Gothic"/>
                <a:sym typeface="Century Gothic"/>
              </a:rPr>
              <a:t>Wooden Signs </a:t>
            </a:r>
            <a:endParaRPr sz="1600" dirty="0">
              <a:solidFill>
                <a:srgbClr val="434343"/>
              </a:solidFill>
              <a:latin typeface="Century Gothic"/>
              <a:ea typeface="Century Gothic"/>
              <a:cs typeface="Century Gothic"/>
              <a:sym typeface="Century Gothic"/>
            </a:endParaRPr>
          </a:p>
        </p:txBody>
      </p:sp>
      <p:sp>
        <p:nvSpPr>
          <p:cNvPr id="249" name="Google Shape;249;p34"/>
          <p:cNvSpPr txBox="1">
            <a:spLocks noGrp="1"/>
          </p:cNvSpPr>
          <p:nvPr>
            <p:ph type="body" idx="4294967295"/>
          </p:nvPr>
        </p:nvSpPr>
        <p:spPr>
          <a:xfrm>
            <a:off x="5154613" y="1733550"/>
            <a:ext cx="3989387" cy="2835275"/>
          </a:xfrm>
          <a:prstGeom prst="rect">
            <a:avLst/>
          </a:prstGeom>
          <a:noFill/>
          <a:ln>
            <a:noFill/>
          </a:ln>
        </p:spPr>
        <p:txBody>
          <a:bodyPr spcFirstLastPara="1" wrap="square" lIns="91425" tIns="91425" rIns="91425" bIns="91425" anchor="t" anchorCtr="0">
            <a:noAutofit/>
          </a:bodyPr>
          <a:lstStyle/>
          <a:p>
            <a:pPr marL="457200" marR="0" lvl="0" indent="-330200" algn="l" rtl="0">
              <a:lnSpc>
                <a:spcPct val="150000"/>
              </a:lnSpc>
              <a:spcBef>
                <a:spcPts val="0"/>
              </a:spcBef>
              <a:spcAft>
                <a:spcPts val="0"/>
              </a:spcAft>
              <a:buClr>
                <a:srgbClr val="E69138"/>
              </a:buClr>
              <a:buSzPts val="1600"/>
              <a:buFont typeface="Century Gothic"/>
              <a:buChar char="➢"/>
            </a:pPr>
            <a:r>
              <a:rPr lang="en" sz="1600" b="1">
                <a:solidFill>
                  <a:srgbClr val="434343"/>
                </a:solidFill>
                <a:latin typeface="Century Gothic"/>
                <a:ea typeface="Century Gothic"/>
                <a:cs typeface="Century Gothic"/>
                <a:sym typeface="Century Gothic"/>
              </a:rPr>
              <a:t>Advantages</a:t>
            </a:r>
            <a:endParaRPr sz="1600" b="1">
              <a:solidFill>
                <a:srgbClr val="434343"/>
              </a:solidFill>
              <a:latin typeface="Century Gothic"/>
              <a:ea typeface="Century Gothic"/>
              <a:cs typeface="Century Gothic"/>
              <a:sym typeface="Century Gothic"/>
            </a:endParaRPr>
          </a:p>
          <a:p>
            <a:pPr marL="914400" marR="0" lvl="1" indent="-330200" algn="l" rtl="0">
              <a:lnSpc>
                <a:spcPct val="150000"/>
              </a:lnSpc>
              <a:spcBef>
                <a:spcPts val="0"/>
              </a:spcBef>
              <a:spcAft>
                <a:spcPts val="0"/>
              </a:spcAft>
              <a:buClr>
                <a:srgbClr val="E69138"/>
              </a:buClr>
              <a:buSzPts val="1600"/>
              <a:buFont typeface="Century Gothic"/>
              <a:buChar char="○"/>
            </a:pPr>
            <a:r>
              <a:rPr lang="en-US" sz="1600">
                <a:solidFill>
                  <a:srgbClr val="434343"/>
                </a:solidFill>
                <a:latin typeface="Century Gothic"/>
                <a:ea typeface="Century Gothic"/>
                <a:cs typeface="Century Gothic"/>
                <a:sym typeface="Century Gothic"/>
              </a:rPr>
              <a:t>Easy to make purchases</a:t>
            </a:r>
            <a:endParaRPr sz="1600">
              <a:solidFill>
                <a:srgbClr val="434343"/>
              </a:solidFill>
              <a:latin typeface="Century Gothic"/>
              <a:ea typeface="Century Gothic"/>
              <a:cs typeface="Century Gothic"/>
              <a:sym typeface="Century Gothic"/>
            </a:endParaRPr>
          </a:p>
          <a:p>
            <a:pPr marL="914400" marR="0" lvl="1" indent="-330200" algn="l" rtl="0">
              <a:lnSpc>
                <a:spcPct val="150000"/>
              </a:lnSpc>
              <a:spcBef>
                <a:spcPts val="0"/>
              </a:spcBef>
              <a:spcAft>
                <a:spcPts val="0"/>
              </a:spcAft>
              <a:buClr>
                <a:srgbClr val="E69138"/>
              </a:buClr>
              <a:buSzPts val="1600"/>
              <a:buFont typeface="Century Gothic"/>
              <a:buChar char="○"/>
            </a:pPr>
            <a:r>
              <a:rPr lang="en-US" sz="1600">
                <a:solidFill>
                  <a:srgbClr val="434343"/>
                </a:solidFill>
                <a:latin typeface="Century Gothic"/>
                <a:ea typeface="Century Gothic"/>
                <a:cs typeface="Century Gothic"/>
                <a:sym typeface="Century Gothic"/>
              </a:rPr>
              <a:t>Low Prices</a:t>
            </a:r>
            <a:endParaRPr sz="1600">
              <a:solidFill>
                <a:srgbClr val="434343"/>
              </a:solidFill>
              <a:latin typeface="Century Gothic"/>
              <a:ea typeface="Century Gothic"/>
              <a:cs typeface="Century Gothic"/>
              <a:sym typeface="Century Gothic"/>
            </a:endParaRPr>
          </a:p>
          <a:p>
            <a:pPr marL="457200" marR="0" lvl="0" indent="-330200" algn="l" rtl="0">
              <a:lnSpc>
                <a:spcPct val="150000"/>
              </a:lnSpc>
              <a:spcBef>
                <a:spcPts val="0"/>
              </a:spcBef>
              <a:spcAft>
                <a:spcPts val="0"/>
              </a:spcAft>
              <a:buClr>
                <a:srgbClr val="E69138"/>
              </a:buClr>
              <a:buSzPts val="1600"/>
              <a:buFont typeface="Century Gothic"/>
              <a:buChar char="➢"/>
            </a:pPr>
            <a:r>
              <a:rPr lang="en" sz="1600" b="1">
                <a:solidFill>
                  <a:srgbClr val="434343"/>
                </a:solidFill>
                <a:latin typeface="Century Gothic"/>
                <a:ea typeface="Century Gothic"/>
                <a:cs typeface="Century Gothic"/>
                <a:sym typeface="Century Gothic"/>
              </a:rPr>
              <a:t>Disadvantages</a:t>
            </a:r>
            <a:endParaRPr sz="1600" b="1">
              <a:solidFill>
                <a:srgbClr val="434343"/>
              </a:solidFill>
              <a:latin typeface="Century Gothic"/>
              <a:ea typeface="Century Gothic"/>
              <a:cs typeface="Century Gothic"/>
              <a:sym typeface="Century Gothic"/>
            </a:endParaRPr>
          </a:p>
          <a:p>
            <a:pPr marL="914400" marR="0" lvl="1" indent="-330200" algn="l" rtl="0">
              <a:lnSpc>
                <a:spcPct val="150000"/>
              </a:lnSpc>
              <a:spcBef>
                <a:spcPts val="0"/>
              </a:spcBef>
              <a:spcAft>
                <a:spcPts val="0"/>
              </a:spcAft>
              <a:buClr>
                <a:srgbClr val="E69138"/>
              </a:buClr>
              <a:buSzPts val="1600"/>
              <a:buFont typeface="Century Gothic"/>
              <a:buChar char="○"/>
            </a:pPr>
            <a:r>
              <a:rPr lang="en-US" sz="1600">
                <a:solidFill>
                  <a:srgbClr val="434343"/>
                </a:solidFill>
                <a:latin typeface="Century Gothic"/>
                <a:ea typeface="Century Gothic"/>
                <a:cs typeface="Century Gothic"/>
                <a:sym typeface="Century Gothic"/>
              </a:rPr>
              <a:t>Shipping time</a:t>
            </a:r>
            <a:endParaRPr lang="en-US" sz="1600">
              <a:solidFill>
                <a:srgbClr val="434343"/>
              </a:solidFill>
              <a:latin typeface="Century Gothic"/>
              <a:ea typeface="Century Gothic"/>
              <a:cs typeface="Century Gothic"/>
            </a:endParaRPr>
          </a:p>
          <a:p>
            <a:pPr marL="914400" marR="0" lvl="1" indent="-330200" algn="l" rtl="0">
              <a:lnSpc>
                <a:spcPct val="150000"/>
              </a:lnSpc>
              <a:spcBef>
                <a:spcPts val="0"/>
              </a:spcBef>
              <a:spcAft>
                <a:spcPts val="0"/>
              </a:spcAft>
              <a:buClr>
                <a:srgbClr val="E69138"/>
              </a:buClr>
              <a:buSzPts val="1600"/>
              <a:buFont typeface="Century Gothic"/>
              <a:buChar char="○"/>
            </a:pPr>
            <a:r>
              <a:rPr lang="en-US" sz="1600">
                <a:solidFill>
                  <a:srgbClr val="434343"/>
                </a:solidFill>
                <a:latin typeface="Century Gothic"/>
                <a:ea typeface="Century Gothic"/>
                <a:cs typeface="Century Gothic"/>
                <a:sym typeface="Century Gothic"/>
              </a:rPr>
              <a:t>Not Local</a:t>
            </a:r>
            <a:endParaRPr sz="1600" b="1">
              <a:solidFill>
                <a:srgbClr val="434343"/>
              </a:solidFill>
              <a:latin typeface="Century Gothic"/>
              <a:ea typeface="Century Gothic"/>
              <a:cs typeface="Century Gothic"/>
              <a:sym typeface="Century Gothic"/>
            </a:endParaRPr>
          </a:p>
          <a:p>
            <a:pPr marL="914400" lvl="1" indent="-330200">
              <a:lnSpc>
                <a:spcPct val="150000"/>
              </a:lnSpc>
              <a:spcBef>
                <a:spcPts val="0"/>
              </a:spcBef>
              <a:spcAft>
                <a:spcPts val="0"/>
              </a:spcAft>
              <a:buClr>
                <a:srgbClr val="E69138"/>
              </a:buClr>
              <a:buSzPts val="1600"/>
              <a:buFont typeface="Century Gothic"/>
              <a:buChar char="○"/>
            </a:pPr>
            <a:r>
              <a:rPr lang="en" sz="1600">
                <a:solidFill>
                  <a:srgbClr val="434343"/>
                </a:solidFill>
                <a:latin typeface="Century Gothic"/>
                <a:ea typeface="Century Gothic"/>
                <a:cs typeface="Century Gothic"/>
                <a:sym typeface="Century Gothic"/>
              </a:rPr>
              <a:t>No customized Mankat</a:t>
            </a:r>
            <a:r>
              <a:rPr lang="en-US" sz="1600">
                <a:solidFill>
                  <a:srgbClr val="434343"/>
                </a:solidFill>
                <a:latin typeface="Century Gothic"/>
                <a:ea typeface="Century Gothic"/>
                <a:cs typeface="Century Gothic"/>
                <a:sym typeface="Century Gothic"/>
              </a:rPr>
              <a:t>o Flags</a:t>
            </a:r>
            <a:endParaRPr sz="1600">
              <a:solidFill>
                <a:srgbClr val="434343"/>
              </a:solidFill>
              <a:latin typeface="Century Gothic"/>
              <a:ea typeface="Century Gothic"/>
              <a:cs typeface="Century Gothic"/>
              <a:sym typeface="Century Gothic"/>
            </a:endParaRPr>
          </a:p>
        </p:txBody>
      </p:sp>
      <p:pic>
        <p:nvPicPr>
          <p:cNvPr id="250" name="Google Shape;250;p34"/>
          <p:cNvPicPr preferRelativeResize="0"/>
          <p:nvPr/>
        </p:nvPicPr>
        <p:blipFill rotWithShape="1">
          <a:blip r:embed="rId3">
            <a:alphaModFix/>
          </a:blip>
          <a:srcRect l="5567" t="30992" r="4633" b="30635"/>
          <a:stretch/>
        </p:blipFill>
        <p:spPr>
          <a:xfrm>
            <a:off x="1525293" y="987572"/>
            <a:ext cx="2489600" cy="746920"/>
          </a:xfrm>
          <a:prstGeom prst="rect">
            <a:avLst/>
          </a:prstGeom>
          <a:noFill/>
          <a:ln>
            <a:noFill/>
          </a:ln>
        </p:spPr>
      </p:pic>
      <p:pic>
        <p:nvPicPr>
          <p:cNvPr id="3" name="Picture 2" descr="A picture containing clipart&#10;&#10;Description automatically generated">
            <a:extLst>
              <a:ext uri="{FF2B5EF4-FFF2-40B4-BE49-F238E27FC236}">
                <a16:creationId xmlns:a16="http://schemas.microsoft.com/office/drawing/2014/main" id="{8B288F55-1BFD-47CF-BB96-EE3DBFF82C0C}"/>
              </a:ext>
            </a:extLst>
          </p:cNvPr>
          <p:cNvPicPr>
            <a:picLocks noChangeAspect="1"/>
          </p:cNvPicPr>
          <p:nvPr/>
        </p:nvPicPr>
        <p:blipFill>
          <a:blip r:embed="rId4"/>
          <a:stretch>
            <a:fillRect/>
          </a:stretch>
        </p:blipFill>
        <p:spPr>
          <a:xfrm>
            <a:off x="5610296" y="987572"/>
            <a:ext cx="2806841" cy="746920"/>
          </a:xfrm>
          <a:prstGeom prst="rect">
            <a:avLst/>
          </a:prstGeom>
        </p:spPr>
      </p:pic>
      <p:pic>
        <p:nvPicPr>
          <p:cNvPr id="7" name="Picture 6">
            <a:extLst>
              <a:ext uri="{FF2B5EF4-FFF2-40B4-BE49-F238E27FC236}">
                <a16:creationId xmlns:a16="http://schemas.microsoft.com/office/drawing/2014/main" id="{8BA8A3FB-1145-4A6C-B41A-A7E1D6C22981}"/>
              </a:ext>
            </a:extLst>
          </p:cNvPr>
          <p:cNvPicPr>
            <a:picLocks noChangeAspect="1"/>
          </p:cNvPicPr>
          <p:nvPr/>
        </p:nvPicPr>
        <p:blipFill>
          <a:blip r:embed="rId5"/>
          <a:stretch>
            <a:fillRect/>
          </a:stretch>
        </p:blipFill>
        <p:spPr>
          <a:xfrm>
            <a:off x="465697" y="740018"/>
            <a:ext cx="1091763" cy="99353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56"/>
        <p:cNvGrpSpPr/>
        <p:nvPr/>
      </p:nvGrpSpPr>
      <p:grpSpPr>
        <a:xfrm>
          <a:off x="0" y="0"/>
          <a:ext cx="0" cy="0"/>
          <a:chOff x="0" y="0"/>
          <a:chExt cx="0" cy="0"/>
        </a:xfrm>
      </p:grpSpPr>
      <p:sp>
        <p:nvSpPr>
          <p:cNvPr id="357" name="Google Shape;357;p47"/>
          <p:cNvSpPr txBox="1">
            <a:spLocks noGrp="1"/>
          </p:cNvSpPr>
          <p:nvPr>
            <p:ph type="title"/>
          </p:nvPr>
        </p:nvSpPr>
        <p:spPr>
          <a:xfrm>
            <a:off x="1286391" y="323540"/>
            <a:ext cx="6571200" cy="546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800" dirty="0">
                <a:solidFill>
                  <a:srgbClr val="434343"/>
                </a:solidFill>
              </a:rPr>
              <a:t>Sales</a:t>
            </a:r>
            <a:endParaRPr sz="2800" dirty="0">
              <a:solidFill>
                <a:srgbClr val="434343"/>
              </a:solidFill>
            </a:endParaRPr>
          </a:p>
        </p:txBody>
      </p:sp>
      <p:sp>
        <p:nvSpPr>
          <p:cNvPr id="358" name="Google Shape;358;p47"/>
          <p:cNvSpPr txBox="1">
            <a:spLocks noGrp="1"/>
          </p:cNvSpPr>
          <p:nvPr>
            <p:ph type="body" idx="1"/>
          </p:nvPr>
        </p:nvSpPr>
        <p:spPr>
          <a:xfrm>
            <a:off x="866215" y="1327047"/>
            <a:ext cx="3618900" cy="432300"/>
          </a:xfrm>
          <a:prstGeom prst="rect">
            <a:avLst/>
          </a:prstGeom>
        </p:spPr>
        <p:txBody>
          <a:bodyPr spcFirstLastPara="1" wrap="square" lIns="91425" tIns="91425" rIns="91425" bIns="91425" anchor="b" anchorCtr="0">
            <a:noAutofit/>
          </a:bodyPr>
          <a:lstStyle/>
          <a:p>
            <a:pPr marL="0" lvl="0" indent="0" algn="l" rtl="0">
              <a:lnSpc>
                <a:spcPct val="150000"/>
              </a:lnSpc>
              <a:spcBef>
                <a:spcPts val="750"/>
              </a:spcBef>
              <a:spcAft>
                <a:spcPts val="0"/>
              </a:spcAft>
              <a:buNone/>
            </a:pPr>
            <a:r>
              <a:rPr lang="en" sz="2400" dirty="0">
                <a:solidFill>
                  <a:srgbClr val="E69138"/>
                </a:solidFill>
              </a:rPr>
              <a:t>Department Layout</a:t>
            </a:r>
            <a:endParaRPr sz="2400" dirty="0">
              <a:solidFill>
                <a:srgbClr val="E69138"/>
              </a:solidFill>
            </a:endParaRPr>
          </a:p>
        </p:txBody>
      </p:sp>
      <p:sp>
        <p:nvSpPr>
          <p:cNvPr id="360" name="Google Shape;360;p47"/>
          <p:cNvSpPr txBox="1">
            <a:spLocks noGrp="1"/>
          </p:cNvSpPr>
          <p:nvPr>
            <p:ph sz="half" idx="2"/>
          </p:nvPr>
        </p:nvSpPr>
        <p:spPr>
          <a:xfrm>
            <a:off x="5189533" y="1314900"/>
            <a:ext cx="3618900" cy="456600"/>
          </a:xfrm>
          <a:prstGeom prst="rect">
            <a:avLst/>
          </a:prstGeom>
        </p:spPr>
        <p:txBody>
          <a:bodyPr spcFirstLastPara="1" wrap="square" lIns="91425" tIns="91425" rIns="91425" bIns="91425" anchor="b" anchorCtr="0">
            <a:noAutofit/>
          </a:bodyPr>
          <a:lstStyle/>
          <a:p>
            <a:pPr marL="0" lvl="0" indent="0" algn="l" rtl="0">
              <a:lnSpc>
                <a:spcPct val="150000"/>
              </a:lnSpc>
              <a:spcBef>
                <a:spcPts val="750"/>
              </a:spcBef>
              <a:spcAft>
                <a:spcPts val="0"/>
              </a:spcAft>
              <a:buNone/>
            </a:pPr>
            <a:r>
              <a:rPr lang="en" sz="2400">
                <a:solidFill>
                  <a:srgbClr val="E69138"/>
                </a:solidFill>
              </a:rPr>
              <a:t>    Responsibilities </a:t>
            </a:r>
            <a:endParaRPr sz="2400">
              <a:solidFill>
                <a:srgbClr val="E69138"/>
              </a:solidFill>
            </a:endParaRPr>
          </a:p>
        </p:txBody>
      </p:sp>
      <p:sp>
        <p:nvSpPr>
          <p:cNvPr id="359" name="Google Shape;359;p47"/>
          <p:cNvSpPr txBox="1">
            <a:spLocks noGrp="1"/>
          </p:cNvSpPr>
          <p:nvPr>
            <p:ph type="body" sz="quarter" idx="3"/>
          </p:nvPr>
        </p:nvSpPr>
        <p:spPr>
          <a:xfrm>
            <a:off x="760229" y="1647250"/>
            <a:ext cx="4291500" cy="2344500"/>
          </a:xfrm>
          <a:prstGeom prst="rect">
            <a:avLst/>
          </a:prstGeom>
        </p:spPr>
        <p:txBody>
          <a:bodyPr spcFirstLastPara="1" wrap="square" lIns="91425" tIns="91425" rIns="91425" bIns="91425" anchor="t" anchorCtr="0">
            <a:noAutofit/>
          </a:bodyPr>
          <a:lstStyle/>
          <a:p>
            <a:pPr lvl="0" indent="-342900">
              <a:lnSpc>
                <a:spcPct val="150000"/>
              </a:lnSpc>
              <a:buClr>
                <a:srgbClr val="E69138"/>
              </a:buClr>
              <a:buSzPts val="1800"/>
              <a:buFont typeface="Century Gothic"/>
              <a:buChar char="➢"/>
            </a:pPr>
            <a:r>
              <a:rPr lang="en-US" sz="1800" b="1" dirty="0"/>
              <a:t>Matthew Luke (CSO)</a:t>
            </a:r>
          </a:p>
          <a:p>
            <a:pPr lvl="0" indent="-342900">
              <a:lnSpc>
                <a:spcPct val="150000"/>
              </a:lnSpc>
              <a:buClr>
                <a:srgbClr val="E69138"/>
              </a:buClr>
              <a:buSzPts val="1800"/>
              <a:buFont typeface="Century Gothic"/>
              <a:buChar char="➢"/>
            </a:pPr>
            <a:r>
              <a:rPr lang="en-US" sz="1800" dirty="0"/>
              <a:t>Carter Burroughs</a:t>
            </a:r>
          </a:p>
          <a:p>
            <a:pPr lvl="0" indent="-342900">
              <a:lnSpc>
                <a:spcPct val="150000"/>
              </a:lnSpc>
              <a:buClr>
                <a:srgbClr val="E69138"/>
              </a:buClr>
              <a:buSzPts val="1800"/>
              <a:buFont typeface="Century Gothic"/>
              <a:buChar char="➢"/>
            </a:pPr>
            <a:r>
              <a:rPr lang="en-US" sz="1800" dirty="0"/>
              <a:t>Kallie Miller</a:t>
            </a:r>
          </a:p>
          <a:p>
            <a:pPr lvl="0" indent="-342900">
              <a:lnSpc>
                <a:spcPct val="150000"/>
              </a:lnSpc>
              <a:buClr>
                <a:srgbClr val="E69138"/>
              </a:buClr>
              <a:buSzPts val="1800"/>
              <a:buFont typeface="Century Gothic"/>
              <a:buChar char="➢"/>
            </a:pPr>
            <a:r>
              <a:rPr lang="en-US" sz="1800" dirty="0"/>
              <a:t>Peter Crema </a:t>
            </a:r>
          </a:p>
          <a:p>
            <a:pPr lvl="0" indent="-342900">
              <a:lnSpc>
                <a:spcPct val="150000"/>
              </a:lnSpc>
              <a:buClr>
                <a:srgbClr val="E69138"/>
              </a:buClr>
              <a:buSzPts val="1800"/>
              <a:buFont typeface="Century Gothic"/>
              <a:buChar char="➢"/>
            </a:pPr>
            <a:r>
              <a:rPr lang="en-US" sz="1800" dirty="0"/>
              <a:t>Dalton KEUP</a:t>
            </a:r>
            <a:endParaRPr sz="1800" dirty="0"/>
          </a:p>
        </p:txBody>
      </p:sp>
      <p:sp>
        <p:nvSpPr>
          <p:cNvPr id="361" name="Google Shape;361;p47"/>
          <p:cNvSpPr txBox="1">
            <a:spLocks noGrp="1"/>
          </p:cNvSpPr>
          <p:nvPr>
            <p:ph sz="quarter" idx="4"/>
          </p:nvPr>
        </p:nvSpPr>
        <p:spPr>
          <a:xfrm>
            <a:off x="4760724" y="1647250"/>
            <a:ext cx="3980400" cy="21057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750"/>
              </a:spcBef>
              <a:spcAft>
                <a:spcPts val="0"/>
              </a:spcAft>
              <a:buClr>
                <a:srgbClr val="E69138"/>
              </a:buClr>
              <a:buSzPts val="1800"/>
              <a:buFont typeface="Century Gothic"/>
              <a:buChar char="➢"/>
            </a:pPr>
            <a:r>
              <a:rPr lang="en" sz="1800" dirty="0"/>
              <a:t>Coordinate and schedule tabling </a:t>
            </a:r>
            <a:r>
              <a:rPr lang="en-US" sz="1800" dirty="0"/>
              <a:t>and other sales opportunities</a:t>
            </a:r>
            <a:endParaRPr sz="1800" dirty="0"/>
          </a:p>
          <a:p>
            <a:pPr marL="457200" lvl="0" indent="-342900" algn="l" rtl="0">
              <a:lnSpc>
                <a:spcPct val="150000"/>
              </a:lnSpc>
              <a:spcBef>
                <a:spcPts val="0"/>
              </a:spcBef>
              <a:spcAft>
                <a:spcPts val="0"/>
              </a:spcAft>
              <a:buClr>
                <a:srgbClr val="E69138"/>
              </a:buClr>
              <a:buSzPts val="1800"/>
              <a:buFont typeface="Century Gothic"/>
              <a:buChar char="➢"/>
            </a:pPr>
            <a:r>
              <a:rPr lang="en" sz="1800" dirty="0"/>
              <a:t>Coordinate </a:t>
            </a:r>
            <a:r>
              <a:rPr lang="en-US" sz="1800" dirty="0"/>
              <a:t>work schedules for company employees</a:t>
            </a:r>
            <a:endParaRPr sz="1800" dirty="0"/>
          </a:p>
          <a:p>
            <a:pPr marL="457200" lvl="0" indent="-342900" algn="l" rtl="0">
              <a:lnSpc>
                <a:spcPct val="150000"/>
              </a:lnSpc>
              <a:spcBef>
                <a:spcPts val="0"/>
              </a:spcBef>
              <a:spcAft>
                <a:spcPts val="0"/>
              </a:spcAft>
              <a:buClr>
                <a:srgbClr val="E69138"/>
              </a:buClr>
              <a:buSzPts val="1800"/>
              <a:buChar char="➢"/>
            </a:pPr>
            <a:r>
              <a:rPr lang="en-US" sz="1800" dirty="0"/>
              <a:t>Assist marketing in planning process</a:t>
            </a:r>
            <a:endParaRPr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257"/>
        <p:cNvGrpSpPr/>
        <p:nvPr/>
      </p:nvGrpSpPr>
      <p:grpSpPr>
        <a:xfrm>
          <a:off x="0" y="0"/>
          <a:ext cx="0" cy="0"/>
          <a:chOff x="0" y="0"/>
          <a:chExt cx="0" cy="0"/>
        </a:xfrm>
      </p:grpSpPr>
      <p:sp>
        <p:nvSpPr>
          <p:cNvPr id="74" name="Rectangle 73">
            <a:extLst>
              <a:ext uri="{FF2B5EF4-FFF2-40B4-BE49-F238E27FC236}">
                <a16:creationId xmlns:a16="http://schemas.microsoft.com/office/drawing/2014/main" id="{397464E8-E6BD-4C4E-BCD4-77B2DCE45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51A1A102-DC42-48A8-BDDC-250C3317D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6452"/>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8" name="Straight Connector 77">
            <a:extLst>
              <a:ext uri="{FF2B5EF4-FFF2-40B4-BE49-F238E27FC236}">
                <a16:creationId xmlns:a16="http://schemas.microsoft.com/office/drawing/2014/main" id="{D7A4964E-33C0-4563-92BB-988B2C925F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8" name="Google Shape;258;p35"/>
          <p:cNvSpPr txBox="1">
            <a:spLocks noGrp="1"/>
          </p:cNvSpPr>
          <p:nvPr>
            <p:ph type="title"/>
          </p:nvPr>
        </p:nvSpPr>
        <p:spPr>
          <a:xfrm>
            <a:off x="822960" y="214952"/>
            <a:ext cx="7543800" cy="1088068"/>
          </a:xfrm>
          <a:prstGeom prst="rect">
            <a:avLst/>
          </a:prstGeom>
        </p:spPr>
        <p:txBody>
          <a:bodyPr spcFirstLastPara="1" vert="horz" lIns="91440" tIns="45720" rIns="91440" bIns="45720" rtlCol="0" anchor="b" anchorCtr="0">
            <a:normAutofit/>
          </a:bodyPr>
          <a:lstStyle/>
          <a:p>
            <a:pPr marL="0" marR="0" lvl="0" indent="0" defTabSz="914400">
              <a:spcBef>
                <a:spcPct val="0"/>
              </a:spcBef>
              <a:spcAft>
                <a:spcPts val="0"/>
              </a:spcAft>
              <a:buClr>
                <a:schemeClr val="lt2"/>
              </a:buClr>
              <a:buSzPts val="2800"/>
            </a:pPr>
            <a:r>
              <a:rPr lang="en-US" sz="4800" b="1" i="0" u="none" strike="noStrike" spc="-50" dirty="0">
                <a:sym typeface="Century Gothic"/>
              </a:rPr>
              <a:t>How </a:t>
            </a:r>
            <a:r>
              <a:rPr lang="en-US" sz="4800" b="1" spc="-50" dirty="0">
                <a:sym typeface="Century Gothic"/>
              </a:rPr>
              <a:t>We’ll Sell</a:t>
            </a:r>
            <a:endParaRPr lang="en-US" sz="4800" b="1" i="0" u="none" strike="noStrike" spc="-50" dirty="0">
              <a:sym typeface="Century Gothic"/>
            </a:endParaRPr>
          </a:p>
        </p:txBody>
      </p:sp>
      <p:graphicFrame>
        <p:nvGraphicFramePr>
          <p:cNvPr id="261" name="Google Shape;259;p35">
            <a:extLst>
              <a:ext uri="{FF2B5EF4-FFF2-40B4-BE49-F238E27FC236}">
                <a16:creationId xmlns:a16="http://schemas.microsoft.com/office/drawing/2014/main" id="{B1A2C8CE-5AA8-4699-9D70-CF1C60436A38}"/>
              </a:ext>
            </a:extLst>
          </p:cNvPr>
          <p:cNvGraphicFramePr/>
          <p:nvPr>
            <p:extLst>
              <p:ext uri="{D42A27DB-BD31-4B8C-83A1-F6EECF244321}">
                <p14:modId xmlns:p14="http://schemas.microsoft.com/office/powerpoint/2010/main" val="3523104156"/>
              </p:ext>
            </p:extLst>
          </p:nvPr>
        </p:nvGraphicFramePr>
        <p:xfrm>
          <a:off x="822722" y="1573886"/>
          <a:ext cx="7543800" cy="2839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1A80-FADC-5340-B6A3-004015224AE6}"/>
              </a:ext>
            </a:extLst>
          </p:cNvPr>
          <p:cNvSpPr>
            <a:spLocks noGrp="1"/>
          </p:cNvSpPr>
          <p:nvPr>
            <p:ph type="title"/>
          </p:nvPr>
        </p:nvSpPr>
        <p:spPr/>
        <p:txBody>
          <a:bodyPr>
            <a:normAutofit fontScale="90000"/>
          </a:bodyPr>
          <a:lstStyle/>
          <a:p>
            <a:r>
              <a:rPr lang="en-US" sz="4800" b="1" spc="-50" dirty="0"/>
              <a:t>Cash Management</a:t>
            </a:r>
          </a:p>
        </p:txBody>
      </p:sp>
      <p:sp>
        <p:nvSpPr>
          <p:cNvPr id="3" name="Text Placeholder 2">
            <a:extLst>
              <a:ext uri="{FF2B5EF4-FFF2-40B4-BE49-F238E27FC236}">
                <a16:creationId xmlns:a16="http://schemas.microsoft.com/office/drawing/2014/main" id="{4BC923FA-6125-BF4D-820B-A3ACC393971B}"/>
              </a:ext>
            </a:extLst>
          </p:cNvPr>
          <p:cNvSpPr>
            <a:spLocks noGrp="1"/>
          </p:cNvSpPr>
          <p:nvPr>
            <p:ph type="body" idx="1"/>
          </p:nvPr>
        </p:nvSpPr>
        <p:spPr/>
        <p:txBody>
          <a:bodyPr>
            <a:noAutofit/>
          </a:bodyPr>
          <a:lstStyle/>
          <a:p>
            <a:endParaRPr lang="en-US" sz="3200" dirty="0"/>
          </a:p>
          <a:p>
            <a:pPr>
              <a:lnSpc>
                <a:spcPct val="200000"/>
              </a:lnSpc>
            </a:pPr>
            <a:r>
              <a:rPr lang="en-US" sz="1800" dirty="0">
                <a:latin typeface="+mj-lt"/>
              </a:rPr>
              <a:t>Sales will be logged on paper and Microsoft Excel</a:t>
            </a:r>
          </a:p>
          <a:p>
            <a:pPr>
              <a:lnSpc>
                <a:spcPct val="200000"/>
              </a:lnSpc>
            </a:pPr>
            <a:r>
              <a:rPr lang="en-US" sz="1800" dirty="0">
                <a:latin typeface="+mj-lt"/>
              </a:rPr>
              <a:t>Cash goes to finance and sales will send their numbers to finance and operations</a:t>
            </a:r>
          </a:p>
          <a:p>
            <a:pPr>
              <a:lnSpc>
                <a:spcPct val="200000"/>
              </a:lnSpc>
            </a:pPr>
            <a:r>
              <a:rPr lang="en-US" sz="1800" dirty="0">
                <a:latin typeface="+mj-lt"/>
              </a:rPr>
              <a:t>Finance will bring the cash to the bank</a:t>
            </a:r>
          </a:p>
        </p:txBody>
      </p:sp>
    </p:spTree>
    <p:extLst>
      <p:ext uri="{BB962C8B-B14F-4D97-AF65-F5344CB8AC3E}">
        <p14:creationId xmlns:p14="http://schemas.microsoft.com/office/powerpoint/2010/main" val="1796109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63"/>
        <p:cNvGrpSpPr/>
        <p:nvPr/>
      </p:nvGrpSpPr>
      <p:grpSpPr>
        <a:xfrm>
          <a:off x="0" y="0"/>
          <a:ext cx="0" cy="0"/>
          <a:chOff x="0" y="0"/>
          <a:chExt cx="0" cy="0"/>
        </a:xfrm>
      </p:grpSpPr>
      <p:sp>
        <p:nvSpPr>
          <p:cNvPr id="264" name="Google Shape;264;p36"/>
          <p:cNvSpPr txBox="1">
            <a:spLocks noGrp="1"/>
          </p:cNvSpPr>
          <p:nvPr>
            <p:ph type="title"/>
          </p:nvPr>
        </p:nvSpPr>
        <p:spPr>
          <a:xfrm>
            <a:off x="1286466" y="252615"/>
            <a:ext cx="6571200" cy="5463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chemeClr val="lt2"/>
              </a:buClr>
              <a:buSzPts val="2700"/>
              <a:buFont typeface="Century Gothic"/>
              <a:buNone/>
            </a:pPr>
            <a:r>
              <a:rPr lang="en" sz="2800" i="0" u="none" strike="noStrike" cap="none" dirty="0">
                <a:solidFill>
                  <a:srgbClr val="434343"/>
                </a:solidFill>
                <a:latin typeface="+mj-lt"/>
              </a:rPr>
              <a:t>Operations</a:t>
            </a:r>
            <a:endParaRPr sz="2800" i="0" u="none" strike="noStrike" cap="none" dirty="0">
              <a:solidFill>
                <a:srgbClr val="434343"/>
              </a:solidFill>
              <a:latin typeface="+mj-lt"/>
            </a:endParaRPr>
          </a:p>
        </p:txBody>
      </p:sp>
      <p:sp>
        <p:nvSpPr>
          <p:cNvPr id="265" name="Google Shape;265;p36"/>
          <p:cNvSpPr txBox="1">
            <a:spLocks noGrp="1"/>
          </p:cNvSpPr>
          <p:nvPr>
            <p:ph type="body" idx="1"/>
          </p:nvPr>
        </p:nvSpPr>
        <p:spPr>
          <a:xfrm>
            <a:off x="1003474" y="1021800"/>
            <a:ext cx="3674851" cy="611100"/>
          </a:xfrm>
          <a:prstGeom prst="rect">
            <a:avLst/>
          </a:prstGeom>
          <a:noFill/>
          <a:ln>
            <a:noFill/>
          </a:ln>
        </p:spPr>
        <p:txBody>
          <a:bodyPr spcFirstLastPara="1" wrap="square" lIns="91425" tIns="91425" rIns="91425" bIns="91425" anchor="b" anchorCtr="0">
            <a:noAutofit/>
          </a:bodyPr>
          <a:lstStyle/>
          <a:p>
            <a:pPr marL="457200" marR="0" lvl="0" indent="-228600" algn="l" rtl="0">
              <a:lnSpc>
                <a:spcPct val="150000"/>
              </a:lnSpc>
              <a:spcBef>
                <a:spcPts val="750"/>
              </a:spcBef>
              <a:spcAft>
                <a:spcPts val="0"/>
              </a:spcAft>
              <a:buClr>
                <a:schemeClr val="accent1"/>
              </a:buClr>
              <a:buSzPts val="1440"/>
              <a:buFont typeface="Noto Sans Symbols"/>
              <a:buNone/>
            </a:pPr>
            <a:r>
              <a:rPr lang="en-US" sz="1800" i="0" u="none" strike="noStrike" cap="none" dirty="0">
                <a:solidFill>
                  <a:srgbClr val="E69138"/>
                </a:solidFill>
                <a:latin typeface="+mj-lt"/>
              </a:rPr>
              <a:t>Committee</a:t>
            </a:r>
            <a:r>
              <a:rPr lang="en-US" sz="2000" i="0" u="none" strike="noStrike" cap="none" dirty="0">
                <a:solidFill>
                  <a:srgbClr val="E69138"/>
                </a:solidFill>
                <a:latin typeface="+mj-lt"/>
              </a:rPr>
              <a:t> Members</a:t>
            </a:r>
            <a:endParaRPr sz="2000" i="0" u="none" strike="noStrike" cap="none" dirty="0">
              <a:solidFill>
                <a:srgbClr val="E69138"/>
              </a:solidFill>
              <a:latin typeface="+mj-lt"/>
            </a:endParaRPr>
          </a:p>
        </p:txBody>
      </p:sp>
      <p:sp>
        <p:nvSpPr>
          <p:cNvPr id="267" name="Google Shape;267;p36"/>
          <p:cNvSpPr txBox="1">
            <a:spLocks noGrp="1"/>
          </p:cNvSpPr>
          <p:nvPr>
            <p:ph sz="half" idx="2"/>
          </p:nvPr>
        </p:nvSpPr>
        <p:spPr>
          <a:xfrm>
            <a:off x="5260566" y="1176300"/>
            <a:ext cx="2597100" cy="456600"/>
          </a:xfrm>
          <a:prstGeom prst="rect">
            <a:avLst/>
          </a:prstGeom>
          <a:noFill/>
          <a:ln>
            <a:noFill/>
          </a:ln>
        </p:spPr>
        <p:txBody>
          <a:bodyPr spcFirstLastPara="1" wrap="square" lIns="91425" tIns="91425" rIns="91425" bIns="91425" anchor="b" anchorCtr="0">
            <a:noAutofit/>
          </a:bodyPr>
          <a:lstStyle/>
          <a:p>
            <a:pPr marL="457200" marR="0" lvl="0" indent="-228600" algn="l" rtl="0">
              <a:lnSpc>
                <a:spcPct val="150000"/>
              </a:lnSpc>
              <a:spcBef>
                <a:spcPts val="750"/>
              </a:spcBef>
              <a:spcAft>
                <a:spcPts val="0"/>
              </a:spcAft>
              <a:buClr>
                <a:schemeClr val="accent1"/>
              </a:buClr>
              <a:buSzPts val="1440"/>
              <a:buFont typeface="Noto Sans Symbols"/>
              <a:buNone/>
            </a:pPr>
            <a:r>
              <a:rPr lang="en" sz="1800" i="0" u="none" strike="noStrike" cap="none">
                <a:solidFill>
                  <a:srgbClr val="E69138"/>
                </a:solidFill>
                <a:latin typeface="+mj-lt"/>
              </a:rPr>
              <a:t>Responsibilities</a:t>
            </a:r>
            <a:endParaRPr sz="2400" i="0" u="none" strike="noStrike" cap="none">
              <a:solidFill>
                <a:srgbClr val="E69138"/>
              </a:solidFill>
              <a:latin typeface="+mj-lt"/>
            </a:endParaRPr>
          </a:p>
        </p:txBody>
      </p:sp>
      <p:sp>
        <p:nvSpPr>
          <p:cNvPr id="266" name="Google Shape;266;p36"/>
          <p:cNvSpPr txBox="1">
            <a:spLocks noGrp="1"/>
          </p:cNvSpPr>
          <p:nvPr>
            <p:ph type="body" sz="quarter" idx="3"/>
          </p:nvPr>
        </p:nvSpPr>
        <p:spPr>
          <a:xfrm>
            <a:off x="735597" y="1757250"/>
            <a:ext cx="4715100" cy="2601900"/>
          </a:xfrm>
          <a:prstGeom prst="rect">
            <a:avLst/>
          </a:prstGeom>
          <a:noFill/>
          <a:ln>
            <a:noFill/>
          </a:ln>
        </p:spPr>
        <p:txBody>
          <a:bodyPr spcFirstLastPara="1" wrap="square" lIns="91425" tIns="91425" rIns="91425" bIns="91425" anchor="t" anchorCtr="0">
            <a:noAutofit/>
          </a:bodyPr>
          <a:lstStyle/>
          <a:p>
            <a:pPr marL="457200" indent="-342900">
              <a:lnSpc>
                <a:spcPct val="150000"/>
              </a:lnSpc>
              <a:spcBef>
                <a:spcPts val="0"/>
              </a:spcBef>
              <a:spcAft>
                <a:spcPts val="0"/>
              </a:spcAft>
              <a:buSzPts val="1800"/>
              <a:buFont typeface="Century Gothic"/>
              <a:buChar char="➢"/>
            </a:pPr>
            <a:r>
              <a:rPr lang="en-US" sz="1600" b="1" cap="none" dirty="0">
                <a:solidFill>
                  <a:srgbClr val="3F3F3F"/>
                </a:solidFill>
                <a:latin typeface="+mj-lt"/>
              </a:rPr>
              <a:t>JOEL LANGE (COO)</a:t>
            </a:r>
            <a:endParaRPr sz="1600" b="1" dirty="0">
              <a:latin typeface="+mj-lt"/>
            </a:endParaRPr>
          </a:p>
          <a:p>
            <a:pPr marL="457200" indent="-342900">
              <a:lnSpc>
                <a:spcPct val="150000"/>
              </a:lnSpc>
              <a:spcBef>
                <a:spcPts val="0"/>
              </a:spcBef>
              <a:spcAft>
                <a:spcPts val="0"/>
              </a:spcAft>
              <a:buSzPts val="1800"/>
              <a:buFont typeface="Century Gothic"/>
              <a:buChar char="➢"/>
            </a:pPr>
            <a:r>
              <a:rPr lang="en" sz="1600" cap="none" dirty="0">
                <a:solidFill>
                  <a:srgbClr val="3F3F3F"/>
                </a:solidFill>
                <a:latin typeface="+mj-lt"/>
                <a:cs typeface="Calibri Light"/>
              </a:rPr>
              <a:t>TAYA SEXTON</a:t>
            </a:r>
            <a:endParaRPr lang="en" sz="1600" i="0" u="none" strike="noStrike" cap="none" dirty="0">
              <a:solidFill>
                <a:srgbClr val="3F3F3F"/>
              </a:solidFill>
              <a:latin typeface="+mj-lt"/>
              <a:cs typeface="Calibri Light"/>
            </a:endParaRPr>
          </a:p>
          <a:p>
            <a:pPr marL="457200" indent="-342900">
              <a:lnSpc>
                <a:spcPct val="150000"/>
              </a:lnSpc>
              <a:spcBef>
                <a:spcPts val="0"/>
              </a:spcBef>
              <a:spcAft>
                <a:spcPts val="0"/>
              </a:spcAft>
              <a:buSzPts val="1800"/>
              <a:buFont typeface="Century Gothic"/>
              <a:buChar char="➢"/>
            </a:pPr>
            <a:r>
              <a:rPr lang="en" sz="1600" cap="none" dirty="0">
                <a:solidFill>
                  <a:srgbClr val="3F3F3F"/>
                </a:solidFill>
                <a:latin typeface="+mj-lt"/>
              </a:rPr>
              <a:t>PAIGE BLOMBERG</a:t>
            </a:r>
            <a:endParaRPr sz="1600" i="0" u="none" strike="noStrike" cap="none" dirty="0">
              <a:solidFill>
                <a:srgbClr val="3F3F3F"/>
              </a:solidFill>
              <a:latin typeface="+mj-lt"/>
              <a:cs typeface="Calibri Light"/>
            </a:endParaRPr>
          </a:p>
          <a:p>
            <a:pPr marL="457200" marR="0" lvl="0" indent="-342900" algn="l" rtl="0">
              <a:lnSpc>
                <a:spcPct val="150000"/>
              </a:lnSpc>
              <a:spcBef>
                <a:spcPts val="0"/>
              </a:spcBef>
              <a:spcAft>
                <a:spcPts val="0"/>
              </a:spcAft>
              <a:buClr>
                <a:schemeClr val="accent1"/>
              </a:buClr>
              <a:buSzPts val="1800"/>
              <a:buFont typeface="Century Gothic"/>
              <a:buChar char="➢"/>
            </a:pPr>
            <a:r>
              <a:rPr lang="en" sz="1600" dirty="0">
                <a:latin typeface="+mj-lt"/>
              </a:rPr>
              <a:t>Maria L</a:t>
            </a:r>
            <a:r>
              <a:rPr lang="en-US" sz="1600" dirty="0" err="1">
                <a:latin typeface="+mj-lt"/>
              </a:rPr>
              <a:t>amere</a:t>
            </a:r>
            <a:r>
              <a:rPr lang="en-US" sz="1600" dirty="0">
                <a:latin typeface="+mj-lt"/>
              </a:rPr>
              <a:t> </a:t>
            </a:r>
          </a:p>
          <a:p>
            <a:pPr marL="457200" marR="0" lvl="0" indent="-342900" algn="l" rtl="0">
              <a:lnSpc>
                <a:spcPct val="150000"/>
              </a:lnSpc>
              <a:spcBef>
                <a:spcPts val="0"/>
              </a:spcBef>
              <a:spcAft>
                <a:spcPts val="0"/>
              </a:spcAft>
              <a:buClr>
                <a:schemeClr val="accent1"/>
              </a:buClr>
              <a:buSzPts val="1800"/>
              <a:buFont typeface="Century Gothic"/>
              <a:buChar char="➢"/>
            </a:pPr>
            <a:r>
              <a:rPr lang="en-US" sz="1600" dirty="0">
                <a:latin typeface="+mj-lt"/>
              </a:rPr>
              <a:t>Andrew Rowe </a:t>
            </a:r>
          </a:p>
        </p:txBody>
      </p:sp>
      <p:sp>
        <p:nvSpPr>
          <p:cNvPr id="268" name="Google Shape;268;p36"/>
          <p:cNvSpPr txBox="1">
            <a:spLocks noGrp="1"/>
          </p:cNvSpPr>
          <p:nvPr>
            <p:ph sz="quarter" idx="4"/>
          </p:nvPr>
        </p:nvSpPr>
        <p:spPr>
          <a:xfrm>
            <a:off x="5091200" y="1757250"/>
            <a:ext cx="3900300" cy="3183000"/>
          </a:xfrm>
          <a:prstGeom prst="rect">
            <a:avLst/>
          </a:prstGeom>
          <a:noFill/>
          <a:ln>
            <a:noFill/>
          </a:ln>
        </p:spPr>
        <p:txBody>
          <a:bodyPr spcFirstLastPara="1" wrap="square" lIns="91425" tIns="91425" rIns="91425" bIns="91425" anchor="t" anchorCtr="0">
            <a:noAutofit/>
          </a:bodyPr>
          <a:lstStyle/>
          <a:p>
            <a:pPr marL="457200" indent="-342900">
              <a:lnSpc>
                <a:spcPct val="150000"/>
              </a:lnSpc>
              <a:spcBef>
                <a:spcPts val="0"/>
              </a:spcBef>
              <a:buClr>
                <a:schemeClr val="accent1"/>
              </a:buClr>
              <a:buSzPts val="1800"/>
              <a:buFont typeface="Noto Sans Symbols"/>
              <a:buChar char="➢"/>
            </a:pPr>
            <a:r>
              <a:rPr lang="en-US" sz="1800" dirty="0">
                <a:latin typeface="+mj-lt"/>
              </a:rPr>
              <a:t>Order product</a:t>
            </a:r>
          </a:p>
          <a:p>
            <a:pPr marL="457200" indent="-342900">
              <a:lnSpc>
                <a:spcPct val="150000"/>
              </a:lnSpc>
              <a:spcBef>
                <a:spcPts val="0"/>
              </a:spcBef>
              <a:buClr>
                <a:schemeClr val="accent1"/>
              </a:buClr>
              <a:buSzPts val="1800"/>
              <a:buFont typeface="Noto Sans Symbols"/>
              <a:buChar char="➢"/>
            </a:pPr>
            <a:r>
              <a:rPr lang="en-US" sz="1800" dirty="0">
                <a:latin typeface="+mj-lt"/>
              </a:rPr>
              <a:t>Distribute inventory</a:t>
            </a:r>
          </a:p>
          <a:p>
            <a:pPr marL="457200" indent="-342900">
              <a:lnSpc>
                <a:spcPct val="150000"/>
              </a:lnSpc>
              <a:spcBef>
                <a:spcPts val="0"/>
              </a:spcBef>
              <a:buClr>
                <a:schemeClr val="accent1"/>
              </a:buClr>
              <a:buSzPts val="1800"/>
              <a:buFont typeface="Noto Sans Symbols"/>
              <a:buChar char="➢"/>
            </a:pPr>
            <a:r>
              <a:rPr lang="en-US" sz="1800" dirty="0">
                <a:latin typeface="+mj-lt"/>
              </a:rPr>
              <a:t>Reconcile inventory and transactions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90CF-3763-344A-BF9E-818E12C9ED3A}"/>
              </a:ext>
            </a:extLst>
          </p:cNvPr>
          <p:cNvSpPr>
            <a:spLocks noGrp="1"/>
          </p:cNvSpPr>
          <p:nvPr>
            <p:ph type="title"/>
          </p:nvPr>
        </p:nvSpPr>
        <p:spPr/>
        <p:txBody>
          <a:bodyPr/>
          <a:lstStyle/>
          <a:p>
            <a:r>
              <a:rPr lang="en-US" dirty="0"/>
              <a:t>Storage</a:t>
            </a:r>
          </a:p>
        </p:txBody>
      </p:sp>
      <p:sp>
        <p:nvSpPr>
          <p:cNvPr id="3" name="Content Placeholder 2">
            <a:extLst>
              <a:ext uri="{FF2B5EF4-FFF2-40B4-BE49-F238E27FC236}">
                <a16:creationId xmlns:a16="http://schemas.microsoft.com/office/drawing/2014/main" id="{C90AC7AE-E2C9-1F45-AFE6-528148BC0580}"/>
              </a:ext>
            </a:extLst>
          </p:cNvPr>
          <p:cNvSpPr>
            <a:spLocks noGrp="1"/>
          </p:cNvSpPr>
          <p:nvPr>
            <p:ph sz="half" idx="1"/>
          </p:nvPr>
        </p:nvSpPr>
        <p:spPr>
          <a:xfrm>
            <a:off x="822959" y="2281187"/>
            <a:ext cx="3703320" cy="2120634"/>
          </a:xfrm>
        </p:spPr>
        <p:txBody>
          <a:bodyPr/>
          <a:lstStyle/>
          <a:p>
            <a:pPr>
              <a:buFont typeface="Wingdings" pitchFamily="2" charset="2"/>
              <a:buChar char="Ø"/>
            </a:pPr>
            <a:r>
              <a:rPr lang="en-US" sz="1800" dirty="0">
                <a:latin typeface="+mj-lt"/>
              </a:rPr>
              <a:t>Vacant office within the CIE in downtown Mankato</a:t>
            </a:r>
          </a:p>
          <a:p>
            <a:pPr>
              <a:buFont typeface="Wingdings" pitchFamily="2" charset="2"/>
              <a:buChar char="Ø"/>
            </a:pPr>
            <a:r>
              <a:rPr lang="en-US" sz="1800" dirty="0">
                <a:latin typeface="+mj-lt"/>
              </a:rPr>
              <a:t>IBE Kiosk in Morris Hall</a:t>
            </a:r>
          </a:p>
        </p:txBody>
      </p:sp>
      <p:sp>
        <p:nvSpPr>
          <p:cNvPr id="4" name="Content Placeholder 3">
            <a:extLst>
              <a:ext uri="{FF2B5EF4-FFF2-40B4-BE49-F238E27FC236}">
                <a16:creationId xmlns:a16="http://schemas.microsoft.com/office/drawing/2014/main" id="{607E5BAD-73E7-614D-A832-F5C7F3D4D1A7}"/>
              </a:ext>
            </a:extLst>
          </p:cNvPr>
          <p:cNvSpPr>
            <a:spLocks noGrp="1"/>
          </p:cNvSpPr>
          <p:nvPr>
            <p:ph sz="half" idx="2"/>
          </p:nvPr>
        </p:nvSpPr>
        <p:spPr>
          <a:xfrm>
            <a:off x="4663440" y="2281187"/>
            <a:ext cx="3703320" cy="2120634"/>
          </a:xfrm>
        </p:spPr>
        <p:txBody>
          <a:bodyPr/>
          <a:lstStyle/>
          <a:p>
            <a:pPr>
              <a:buFont typeface="Wingdings" pitchFamily="2" charset="2"/>
              <a:buChar char="Ø"/>
            </a:pPr>
            <a:r>
              <a:rPr lang="en-US" sz="1800" dirty="0">
                <a:latin typeface="+mj-lt"/>
              </a:rPr>
              <a:t>Joel and Taya will share a key to the vacant office. Dr. Yvonne </a:t>
            </a:r>
            <a:r>
              <a:rPr lang="en-US" sz="1800" dirty="0" err="1">
                <a:latin typeface="+mj-lt"/>
              </a:rPr>
              <a:t>Cariveau</a:t>
            </a:r>
            <a:r>
              <a:rPr lang="en-US" sz="1800" dirty="0">
                <a:latin typeface="+mj-lt"/>
              </a:rPr>
              <a:t>, the director of the CIE, will have a key to the office as well​</a:t>
            </a:r>
          </a:p>
          <a:p>
            <a:pPr>
              <a:buFont typeface="Wingdings" pitchFamily="2" charset="2"/>
              <a:buChar char="Ø"/>
            </a:pPr>
            <a:r>
              <a:rPr lang="en-US" sz="1800" dirty="0">
                <a:latin typeface="+mj-lt"/>
              </a:rPr>
              <a:t>Nathaniel and Joel will have the code for the lock of the kiosk​</a:t>
            </a:r>
          </a:p>
        </p:txBody>
      </p:sp>
      <p:sp>
        <p:nvSpPr>
          <p:cNvPr id="5" name="TextBox 4">
            <a:extLst>
              <a:ext uri="{FF2B5EF4-FFF2-40B4-BE49-F238E27FC236}">
                <a16:creationId xmlns:a16="http://schemas.microsoft.com/office/drawing/2014/main" id="{CC151A9F-814C-DC42-B788-F38B335C3B8C}"/>
              </a:ext>
            </a:extLst>
          </p:cNvPr>
          <p:cNvSpPr txBox="1"/>
          <p:nvPr/>
        </p:nvSpPr>
        <p:spPr>
          <a:xfrm>
            <a:off x="822959" y="1561097"/>
            <a:ext cx="3214838" cy="369332"/>
          </a:xfrm>
          <a:prstGeom prst="rect">
            <a:avLst/>
          </a:prstGeom>
          <a:noFill/>
        </p:spPr>
        <p:txBody>
          <a:bodyPr wrap="square" rtlCol="0">
            <a:spAutoFit/>
          </a:bodyPr>
          <a:lstStyle/>
          <a:p>
            <a:r>
              <a:rPr lang="en-US" dirty="0">
                <a:solidFill>
                  <a:srgbClr val="E69138"/>
                </a:solidFill>
                <a:latin typeface="+mj-lt"/>
              </a:rPr>
              <a:t>Location</a:t>
            </a:r>
          </a:p>
        </p:txBody>
      </p:sp>
      <p:sp>
        <p:nvSpPr>
          <p:cNvPr id="6" name="TextBox 5">
            <a:extLst>
              <a:ext uri="{FF2B5EF4-FFF2-40B4-BE49-F238E27FC236}">
                <a16:creationId xmlns:a16="http://schemas.microsoft.com/office/drawing/2014/main" id="{D1E02873-6C9B-6147-8525-06AAE67BB7F1}"/>
              </a:ext>
            </a:extLst>
          </p:cNvPr>
          <p:cNvSpPr txBox="1"/>
          <p:nvPr/>
        </p:nvSpPr>
        <p:spPr>
          <a:xfrm>
            <a:off x="4663440" y="1561097"/>
            <a:ext cx="3070459" cy="369332"/>
          </a:xfrm>
          <a:prstGeom prst="rect">
            <a:avLst/>
          </a:prstGeom>
          <a:noFill/>
        </p:spPr>
        <p:txBody>
          <a:bodyPr wrap="square" rtlCol="0">
            <a:spAutoFit/>
          </a:bodyPr>
          <a:lstStyle/>
          <a:p>
            <a:r>
              <a:rPr lang="en-US" dirty="0">
                <a:solidFill>
                  <a:srgbClr val="E69138"/>
                </a:solidFill>
                <a:latin typeface="+mj-lt"/>
              </a:rPr>
              <a:t>Access</a:t>
            </a:r>
          </a:p>
        </p:txBody>
      </p:sp>
    </p:spTree>
    <p:extLst>
      <p:ext uri="{BB962C8B-B14F-4D97-AF65-F5344CB8AC3E}">
        <p14:creationId xmlns:p14="http://schemas.microsoft.com/office/powerpoint/2010/main" val="4136380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1286391" y="308815"/>
            <a:ext cx="6571200" cy="54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2"/>
              </a:buClr>
              <a:buSzPts val="2800"/>
              <a:buFont typeface="Century Gothic"/>
              <a:buNone/>
            </a:pPr>
            <a:r>
              <a:rPr lang="en" sz="2800" b="0" i="0" u="none" strike="noStrike" cap="none" dirty="0">
                <a:solidFill>
                  <a:srgbClr val="434343"/>
                </a:solidFill>
                <a:latin typeface="+mj-lt"/>
                <a:ea typeface="Century Gothic"/>
                <a:cs typeface="Century Gothic"/>
                <a:sym typeface="Century Gothic"/>
              </a:rPr>
              <a:t>Shipping </a:t>
            </a:r>
            <a:endParaRPr sz="2800" b="0" i="0" u="none" strike="noStrike" cap="none" dirty="0">
              <a:solidFill>
                <a:srgbClr val="434343"/>
              </a:solidFill>
              <a:latin typeface="+mj-lt"/>
              <a:ea typeface="Century Gothic"/>
              <a:cs typeface="Century Gothic"/>
              <a:sym typeface="Century Gothic"/>
            </a:endParaRPr>
          </a:p>
        </p:txBody>
      </p:sp>
      <p:sp>
        <p:nvSpPr>
          <p:cNvPr id="274" name="Google Shape;274;p37"/>
          <p:cNvSpPr txBox="1">
            <a:spLocks noGrp="1"/>
          </p:cNvSpPr>
          <p:nvPr>
            <p:ph type="body" idx="1"/>
          </p:nvPr>
        </p:nvSpPr>
        <p:spPr>
          <a:xfrm>
            <a:off x="1031025" y="1343025"/>
            <a:ext cx="3473100" cy="432300"/>
          </a:xfrm>
          <a:prstGeom prst="rect">
            <a:avLst/>
          </a:prstGeom>
          <a:noFill/>
          <a:ln>
            <a:noFill/>
          </a:ln>
        </p:spPr>
        <p:txBody>
          <a:bodyPr spcFirstLastPara="1" wrap="square" lIns="91425" tIns="91425" rIns="91425" bIns="91425" anchor="b" anchorCtr="0">
            <a:noAutofit/>
          </a:bodyPr>
          <a:lstStyle/>
          <a:p>
            <a:pPr marL="457200" marR="0" lvl="0" indent="-228600" algn="l" rtl="0">
              <a:lnSpc>
                <a:spcPct val="100000"/>
              </a:lnSpc>
              <a:spcBef>
                <a:spcPts val="750"/>
              </a:spcBef>
              <a:spcAft>
                <a:spcPts val="0"/>
              </a:spcAft>
              <a:buClr>
                <a:schemeClr val="accent1"/>
              </a:buClr>
              <a:buSzPts val="1440"/>
              <a:buFont typeface="Noto Sans Symbols"/>
              <a:buNone/>
            </a:pPr>
            <a:r>
              <a:rPr lang="en" sz="2400" cap="none" dirty="0">
                <a:solidFill>
                  <a:srgbClr val="E69138"/>
                </a:solidFill>
                <a:latin typeface="+mj-lt"/>
              </a:rPr>
              <a:t>From Suppliers</a:t>
            </a:r>
            <a:endParaRPr lang="en" sz="2400" b="0" i="0" u="none" strike="noStrike" cap="none" dirty="0">
              <a:solidFill>
                <a:srgbClr val="E69138"/>
              </a:solidFill>
              <a:latin typeface="+mj-lt"/>
              <a:ea typeface="Century Gothic"/>
              <a:cs typeface="Century Gothic"/>
              <a:sym typeface="Century Gothic"/>
            </a:endParaRPr>
          </a:p>
        </p:txBody>
      </p:sp>
      <p:sp>
        <p:nvSpPr>
          <p:cNvPr id="276" name="Google Shape;276;p37"/>
          <p:cNvSpPr txBox="1">
            <a:spLocks noGrp="1"/>
          </p:cNvSpPr>
          <p:nvPr>
            <p:ph sz="half" idx="2"/>
          </p:nvPr>
        </p:nvSpPr>
        <p:spPr>
          <a:xfrm>
            <a:off x="4732733" y="1343025"/>
            <a:ext cx="3618900" cy="456600"/>
          </a:xfrm>
          <a:prstGeom prst="rect">
            <a:avLst/>
          </a:prstGeom>
          <a:noFill/>
          <a:ln>
            <a:noFill/>
          </a:ln>
        </p:spPr>
        <p:txBody>
          <a:bodyPr spcFirstLastPara="1" wrap="square" lIns="91425" tIns="91425" rIns="91425" bIns="91425" anchor="b" anchorCtr="0">
            <a:noAutofit/>
          </a:bodyPr>
          <a:lstStyle/>
          <a:p>
            <a:pPr marL="457200" marR="0" lvl="0" indent="-228600" algn="l" rtl="0">
              <a:lnSpc>
                <a:spcPct val="100000"/>
              </a:lnSpc>
              <a:spcBef>
                <a:spcPts val="750"/>
              </a:spcBef>
              <a:spcAft>
                <a:spcPts val="0"/>
              </a:spcAft>
              <a:buClr>
                <a:schemeClr val="accent1"/>
              </a:buClr>
              <a:buSzPts val="1440"/>
              <a:buFont typeface="Noto Sans Symbols"/>
              <a:buNone/>
            </a:pPr>
            <a:r>
              <a:rPr lang="en" sz="2400" b="0" i="0" u="none" strike="noStrike" cap="none">
                <a:solidFill>
                  <a:srgbClr val="E69138"/>
                </a:solidFill>
                <a:latin typeface="+mj-lt"/>
                <a:ea typeface="Century Gothic"/>
                <a:cs typeface="Century Gothic"/>
                <a:sym typeface="Century Gothic"/>
              </a:rPr>
              <a:t>To Customers</a:t>
            </a:r>
            <a:endParaRPr sz="2400" b="0" i="0" u="none" strike="noStrike" cap="none">
              <a:solidFill>
                <a:srgbClr val="E69138"/>
              </a:solidFill>
              <a:latin typeface="+mj-lt"/>
              <a:ea typeface="Century Gothic"/>
              <a:cs typeface="Century Gothic"/>
              <a:sym typeface="Century Gothic"/>
            </a:endParaRPr>
          </a:p>
        </p:txBody>
      </p:sp>
      <p:sp>
        <p:nvSpPr>
          <p:cNvPr id="275" name="Google Shape;275;p37"/>
          <p:cNvSpPr txBox="1">
            <a:spLocks noGrp="1"/>
          </p:cNvSpPr>
          <p:nvPr>
            <p:ph type="body" sz="quarter" idx="3"/>
          </p:nvPr>
        </p:nvSpPr>
        <p:spPr>
          <a:xfrm>
            <a:off x="790015" y="1875845"/>
            <a:ext cx="3618900" cy="2105700"/>
          </a:xfrm>
          <a:prstGeom prst="rect">
            <a:avLst/>
          </a:prstGeom>
          <a:noFill/>
          <a:ln>
            <a:noFill/>
          </a:ln>
        </p:spPr>
        <p:txBody>
          <a:bodyPr spcFirstLastPara="1" wrap="square" lIns="91425" tIns="91425" rIns="91425" bIns="91425" anchor="t" anchorCtr="0">
            <a:noAutofit/>
          </a:bodyPr>
          <a:lstStyle/>
          <a:p>
            <a:pPr marL="457200" indent="-330200">
              <a:lnSpc>
                <a:spcPct val="115000"/>
              </a:lnSpc>
              <a:spcBef>
                <a:spcPts val="0"/>
              </a:spcBef>
              <a:spcAft>
                <a:spcPts val="1000"/>
              </a:spcAft>
              <a:buSzPts val="1600"/>
              <a:buChar char="➢"/>
            </a:pPr>
            <a:r>
              <a:rPr lang="en" sz="1600" cap="none" dirty="0">
                <a:latin typeface="+mj-lt"/>
              </a:rPr>
              <a:t>Costs o</a:t>
            </a:r>
            <a:r>
              <a:rPr lang="en-US" sz="1600" cap="none" dirty="0">
                <a:latin typeface="+mj-lt"/>
              </a:rPr>
              <a:t>f shipping for flags: $250 </a:t>
            </a:r>
          </a:p>
          <a:p>
            <a:pPr marL="457200" indent="-330200">
              <a:lnSpc>
                <a:spcPct val="114999"/>
              </a:lnSpc>
              <a:spcBef>
                <a:spcPts val="0"/>
              </a:spcBef>
              <a:spcAft>
                <a:spcPts val="1000"/>
              </a:spcAft>
              <a:buSzPts val="1600"/>
              <a:buChar char="➢"/>
            </a:pPr>
            <a:r>
              <a:rPr lang="en-US" sz="1600" cap="none" dirty="0">
                <a:latin typeface="+mj-lt"/>
                <a:cs typeface="Calibri Light"/>
              </a:rPr>
              <a:t>No shipping cost for signs as we will be able to pick them up locally</a:t>
            </a:r>
          </a:p>
        </p:txBody>
      </p:sp>
      <p:sp>
        <p:nvSpPr>
          <p:cNvPr id="277" name="Google Shape;277;p37"/>
          <p:cNvSpPr txBox="1">
            <a:spLocks noGrp="1"/>
          </p:cNvSpPr>
          <p:nvPr>
            <p:ph sz="quarter" idx="4"/>
          </p:nvPr>
        </p:nvSpPr>
        <p:spPr>
          <a:xfrm>
            <a:off x="4504125" y="1882950"/>
            <a:ext cx="4143000" cy="28836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US" sz="1600" dirty="0">
                <a:latin typeface="+mj-lt"/>
              </a:rPr>
              <a:t>Shipping to customers will be a case-by-case basis. Customers are responsible for all shipping costs.</a:t>
            </a:r>
          </a:p>
          <a:p>
            <a:pPr marL="457200" lvl="0" indent="-330200" algn="l" rtl="0">
              <a:lnSpc>
                <a:spcPct val="115000"/>
              </a:lnSpc>
              <a:spcBef>
                <a:spcPts val="0"/>
              </a:spcBef>
              <a:spcAft>
                <a:spcPts val="0"/>
              </a:spcAft>
              <a:buSzPts val="1600"/>
              <a:buChar char="➢"/>
            </a:pPr>
            <a:r>
              <a:rPr lang="en-US" sz="1600" dirty="0">
                <a:latin typeface="+mj-lt"/>
              </a:rPr>
              <a:t>Product will be delivered to the customer, or we will coordinate a safe place to meet.</a:t>
            </a:r>
            <a:endParaRPr lang="en-US" sz="1600" dirty="0">
              <a:latin typeface="+mj-lt"/>
              <a:cs typeface="Calibri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1286391" y="272990"/>
            <a:ext cx="6571200" cy="54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rgbClr val="434343"/>
                </a:solidFill>
                <a:latin typeface="+mj-lt"/>
              </a:rPr>
              <a:t>Inventory</a:t>
            </a:r>
            <a:endParaRPr sz="2800">
              <a:solidFill>
                <a:srgbClr val="434343"/>
              </a:solidFill>
              <a:latin typeface="+mj-lt"/>
            </a:endParaRPr>
          </a:p>
        </p:txBody>
      </p:sp>
      <p:sp>
        <p:nvSpPr>
          <p:cNvPr id="286" name="Google Shape;286;p38"/>
          <p:cNvSpPr txBox="1">
            <a:spLocks noGrp="1"/>
          </p:cNvSpPr>
          <p:nvPr>
            <p:ph type="body" idx="3"/>
          </p:nvPr>
        </p:nvSpPr>
        <p:spPr>
          <a:xfrm>
            <a:off x="594025" y="1109200"/>
            <a:ext cx="2790600" cy="679500"/>
          </a:xfrm>
          <a:prstGeom prst="rect">
            <a:avLst/>
          </a:prstGeom>
        </p:spPr>
        <p:txBody>
          <a:bodyPr spcFirstLastPara="1" wrap="square" lIns="91425" tIns="91425" rIns="91425" bIns="91425" anchor="b" anchorCtr="0">
            <a:noAutofit/>
          </a:bodyPr>
          <a:lstStyle/>
          <a:p>
            <a:pPr marL="0" lvl="0" indent="0" algn="ctr" rtl="0">
              <a:spcBef>
                <a:spcPts val="750"/>
              </a:spcBef>
              <a:spcAft>
                <a:spcPts val="0"/>
              </a:spcAft>
              <a:buNone/>
            </a:pPr>
            <a:r>
              <a:rPr lang="en-US" sz="2400" dirty="0">
                <a:solidFill>
                  <a:srgbClr val="E69138"/>
                </a:solidFill>
                <a:latin typeface="+mj-lt"/>
              </a:rPr>
              <a:t>Kato Flag</a:t>
            </a:r>
            <a:endParaRPr sz="2400" dirty="0">
              <a:solidFill>
                <a:srgbClr val="E69138"/>
              </a:solidFill>
              <a:latin typeface="+mj-lt"/>
            </a:endParaRPr>
          </a:p>
        </p:txBody>
      </p:sp>
      <p:sp>
        <p:nvSpPr>
          <p:cNvPr id="287" name="Google Shape;287;p38"/>
          <p:cNvSpPr txBox="1">
            <a:spLocks noGrp="1"/>
          </p:cNvSpPr>
          <p:nvPr>
            <p:ph type="body" idx="4"/>
          </p:nvPr>
        </p:nvSpPr>
        <p:spPr>
          <a:xfrm>
            <a:off x="1286391" y="1838911"/>
            <a:ext cx="2358900" cy="29946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750"/>
              </a:spcBef>
              <a:spcAft>
                <a:spcPts val="0"/>
              </a:spcAft>
              <a:buClr>
                <a:srgbClr val="E69138"/>
              </a:buClr>
              <a:buSzPts val="1600"/>
              <a:buChar char="➢"/>
            </a:pPr>
            <a:r>
              <a:rPr lang="en-US" sz="1400" b="1" dirty="0">
                <a:latin typeface="+mj-lt"/>
              </a:rPr>
              <a:t>First order: 250</a:t>
            </a:r>
            <a:endParaRPr sz="1400" b="1" dirty="0">
              <a:latin typeface="+mj-lt"/>
            </a:endParaRPr>
          </a:p>
          <a:p>
            <a:pPr marL="0" lvl="0" indent="0" algn="l" rtl="0">
              <a:lnSpc>
                <a:spcPct val="115000"/>
              </a:lnSpc>
              <a:spcBef>
                <a:spcPts val="750"/>
              </a:spcBef>
              <a:spcAft>
                <a:spcPts val="0"/>
              </a:spcAft>
              <a:buNone/>
            </a:pPr>
            <a:endParaRPr sz="1400" dirty="0">
              <a:latin typeface="+mj-lt"/>
            </a:endParaRPr>
          </a:p>
          <a:p>
            <a:pPr marL="457200" lvl="0" indent="-330200" algn="l" rtl="0">
              <a:lnSpc>
                <a:spcPct val="115000"/>
              </a:lnSpc>
              <a:spcBef>
                <a:spcPts val="750"/>
              </a:spcBef>
              <a:spcAft>
                <a:spcPts val="0"/>
              </a:spcAft>
              <a:buClr>
                <a:srgbClr val="E69138"/>
              </a:buClr>
              <a:buSzPts val="1600"/>
              <a:buChar char="➢"/>
            </a:pPr>
            <a:r>
              <a:rPr lang="en-US" sz="1400" dirty="0">
                <a:latin typeface="+mj-lt"/>
              </a:rPr>
              <a:t>Kato designs were favored by the people we surveyed.</a:t>
            </a:r>
            <a:endParaRPr sz="1400" dirty="0">
              <a:latin typeface="+mj-lt"/>
            </a:endParaRPr>
          </a:p>
        </p:txBody>
      </p:sp>
      <p:sp>
        <p:nvSpPr>
          <p:cNvPr id="288" name="Google Shape;288;p38"/>
          <p:cNvSpPr txBox="1">
            <a:spLocks noGrp="1"/>
          </p:cNvSpPr>
          <p:nvPr>
            <p:ph type="body" idx="5"/>
          </p:nvPr>
        </p:nvSpPr>
        <p:spPr>
          <a:xfrm>
            <a:off x="4758916" y="1356400"/>
            <a:ext cx="3098675" cy="432300"/>
          </a:xfrm>
          <a:prstGeom prst="rect">
            <a:avLst/>
          </a:prstGeom>
        </p:spPr>
        <p:txBody>
          <a:bodyPr spcFirstLastPara="1" wrap="square" lIns="91425" tIns="91425" rIns="91425" bIns="91425" anchor="b" anchorCtr="0">
            <a:noAutofit/>
          </a:bodyPr>
          <a:lstStyle/>
          <a:p>
            <a:pPr marL="0" lvl="0" indent="0" algn="ctr" rtl="0">
              <a:spcBef>
                <a:spcPts val="750"/>
              </a:spcBef>
              <a:spcAft>
                <a:spcPts val="0"/>
              </a:spcAft>
              <a:buNone/>
            </a:pPr>
            <a:r>
              <a:rPr lang="en-US" sz="2400" dirty="0">
                <a:solidFill>
                  <a:srgbClr val="E69138"/>
                </a:solidFill>
                <a:latin typeface="+mj-lt"/>
              </a:rPr>
              <a:t>Minnesota Sign</a:t>
            </a:r>
            <a:endParaRPr sz="2400" dirty="0">
              <a:solidFill>
                <a:srgbClr val="E69138"/>
              </a:solidFill>
              <a:latin typeface="+mj-lt"/>
            </a:endParaRPr>
          </a:p>
        </p:txBody>
      </p:sp>
      <p:sp>
        <p:nvSpPr>
          <p:cNvPr id="289" name="Google Shape;289;p38"/>
          <p:cNvSpPr txBox="1">
            <a:spLocks noGrp="1"/>
          </p:cNvSpPr>
          <p:nvPr>
            <p:ph type="body" idx="6"/>
          </p:nvPr>
        </p:nvSpPr>
        <p:spPr>
          <a:xfrm>
            <a:off x="5125491" y="1788700"/>
            <a:ext cx="2732100" cy="2765925"/>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750"/>
              </a:spcBef>
              <a:spcAft>
                <a:spcPts val="0"/>
              </a:spcAft>
              <a:buClr>
                <a:srgbClr val="E69138"/>
              </a:buClr>
              <a:buSzPts val="1600"/>
              <a:buChar char="➢"/>
            </a:pPr>
            <a:r>
              <a:rPr lang="en-US" sz="1400" b="1" dirty="0">
                <a:latin typeface="+mj-lt"/>
              </a:rPr>
              <a:t>First order: 40</a:t>
            </a:r>
            <a:endParaRPr sz="1400" b="1" dirty="0">
              <a:latin typeface="+mj-lt"/>
            </a:endParaRPr>
          </a:p>
          <a:p>
            <a:pPr marL="0" lvl="0" indent="0" algn="l" rtl="0">
              <a:lnSpc>
                <a:spcPct val="115000"/>
              </a:lnSpc>
              <a:spcBef>
                <a:spcPts val="750"/>
              </a:spcBef>
              <a:spcAft>
                <a:spcPts val="0"/>
              </a:spcAft>
              <a:buNone/>
            </a:pPr>
            <a:endParaRPr sz="1400" dirty="0">
              <a:latin typeface="+mj-lt"/>
            </a:endParaRPr>
          </a:p>
          <a:p>
            <a:pPr indent="-330200">
              <a:lnSpc>
                <a:spcPct val="115000"/>
              </a:lnSpc>
              <a:buClr>
                <a:srgbClr val="E69138"/>
              </a:buClr>
              <a:buSzPts val="1600"/>
              <a:buChar char="➢"/>
            </a:pPr>
            <a:r>
              <a:rPr lang="en" sz="1400" dirty="0">
                <a:latin typeface="+mj-lt"/>
              </a:rPr>
              <a:t>Our data showed a preference for wall signs</a:t>
            </a:r>
            <a:r>
              <a:rPr lang="en-US" sz="1400" dirty="0">
                <a:latin typeface="+mj-lt"/>
              </a:rPr>
              <a:t>.</a:t>
            </a:r>
            <a:r>
              <a:rPr lang="en-US" sz="1600" dirty="0">
                <a:latin typeface="+mj-lt"/>
              </a:rPr>
              <a:t> </a:t>
            </a:r>
            <a:endParaRPr sz="1600"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1278391" y="293340"/>
            <a:ext cx="6571200" cy="54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2"/>
              </a:buClr>
              <a:buSzPts val="2800"/>
              <a:buFont typeface="Century Gothic"/>
              <a:buNone/>
            </a:pPr>
            <a:r>
              <a:rPr lang="en-US" sz="2800" b="0" i="0" u="none" strike="noStrike" cap="none" dirty="0">
                <a:solidFill>
                  <a:srgbClr val="434343"/>
                </a:solidFill>
                <a:latin typeface="+mj-lt"/>
                <a:ea typeface="Century Gothic"/>
                <a:cs typeface="Century Gothic"/>
                <a:sym typeface="Century Gothic"/>
              </a:rPr>
              <a:t>Product Prices</a:t>
            </a:r>
            <a:endParaRPr sz="2800" b="0" i="0" u="none" strike="noStrike" cap="none" dirty="0">
              <a:solidFill>
                <a:srgbClr val="434343"/>
              </a:solidFill>
              <a:latin typeface="+mj-lt"/>
              <a:ea typeface="Century Gothic"/>
              <a:cs typeface="Century Gothic"/>
              <a:sym typeface="Century Gothic"/>
            </a:endParaRPr>
          </a:p>
        </p:txBody>
      </p:sp>
      <p:sp>
        <p:nvSpPr>
          <p:cNvPr id="297" name="Google Shape;297;p39"/>
          <p:cNvSpPr txBox="1">
            <a:spLocks noGrp="1"/>
          </p:cNvSpPr>
          <p:nvPr>
            <p:ph type="body" idx="3"/>
          </p:nvPr>
        </p:nvSpPr>
        <p:spPr>
          <a:xfrm>
            <a:off x="798984" y="1348650"/>
            <a:ext cx="2569500" cy="432300"/>
          </a:xfrm>
          <a:prstGeom prst="rect">
            <a:avLst/>
          </a:prstGeom>
        </p:spPr>
        <p:txBody>
          <a:bodyPr spcFirstLastPara="1" wrap="square" lIns="91425" tIns="91425" rIns="91425" bIns="91425" anchor="b" anchorCtr="0">
            <a:noAutofit/>
          </a:bodyPr>
          <a:lstStyle/>
          <a:p>
            <a:pPr marL="0" indent="0" algn="ctr"/>
            <a:r>
              <a:rPr lang="en-US" sz="2400" dirty="0">
                <a:solidFill>
                  <a:srgbClr val="E69138"/>
                </a:solidFill>
                <a:latin typeface="+mj-lt"/>
              </a:rPr>
              <a:t>Kato Flag</a:t>
            </a:r>
          </a:p>
        </p:txBody>
      </p:sp>
      <p:sp>
        <p:nvSpPr>
          <p:cNvPr id="298" name="Google Shape;298;p39"/>
          <p:cNvSpPr txBox="1">
            <a:spLocks noGrp="1"/>
          </p:cNvSpPr>
          <p:nvPr>
            <p:ph type="body" idx="4"/>
          </p:nvPr>
        </p:nvSpPr>
        <p:spPr>
          <a:xfrm>
            <a:off x="1278391" y="1857150"/>
            <a:ext cx="2451600" cy="27465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E69138"/>
              </a:buClr>
              <a:buSzPts val="1800"/>
              <a:buChar char="➢"/>
            </a:pPr>
            <a:r>
              <a:rPr lang="en-US" sz="1800" dirty="0">
                <a:solidFill>
                  <a:srgbClr val="434343"/>
                </a:solidFill>
                <a:latin typeface="+mj-lt"/>
              </a:rPr>
              <a:t>$2.50 per flag</a:t>
            </a:r>
            <a:endParaRPr sz="1800" dirty="0">
              <a:solidFill>
                <a:srgbClr val="434343"/>
              </a:solidFill>
              <a:latin typeface="+mj-lt"/>
            </a:endParaRPr>
          </a:p>
          <a:p>
            <a:pPr indent="-342900">
              <a:lnSpc>
                <a:spcPct val="150000"/>
              </a:lnSpc>
              <a:spcBef>
                <a:spcPts val="0"/>
              </a:spcBef>
              <a:buClr>
                <a:srgbClr val="E69138"/>
              </a:buClr>
              <a:buSzPts val="1800"/>
              <a:buChar char="➢"/>
            </a:pPr>
            <a:r>
              <a:rPr lang="en" sz="1800" dirty="0">
                <a:solidFill>
                  <a:srgbClr val="434343"/>
                </a:solidFill>
                <a:latin typeface="+mj-lt"/>
              </a:rPr>
              <a:t>Sales Price:  $20</a:t>
            </a:r>
          </a:p>
          <a:p>
            <a:pPr indent="-342900">
              <a:lnSpc>
                <a:spcPct val="150000"/>
              </a:lnSpc>
              <a:spcBef>
                <a:spcPts val="0"/>
              </a:spcBef>
              <a:buClr>
                <a:srgbClr val="E69138"/>
              </a:buClr>
              <a:buSzPts val="1800"/>
              <a:buChar char="➢"/>
            </a:pPr>
            <a:r>
              <a:rPr lang="en" sz="1800" dirty="0">
                <a:solidFill>
                  <a:srgbClr val="434343"/>
                </a:solidFill>
                <a:latin typeface="+mj-lt"/>
              </a:rPr>
              <a:t>$250 for shipping</a:t>
            </a:r>
            <a:endParaRPr sz="1800" dirty="0">
              <a:solidFill>
                <a:srgbClr val="434343"/>
              </a:solidFill>
              <a:latin typeface="+mj-lt"/>
            </a:endParaRPr>
          </a:p>
          <a:p>
            <a:pPr lvl="0" indent="-342900">
              <a:lnSpc>
                <a:spcPct val="150000"/>
              </a:lnSpc>
              <a:spcBef>
                <a:spcPts val="0"/>
              </a:spcBef>
              <a:buClr>
                <a:srgbClr val="E69138"/>
              </a:buClr>
              <a:buSzPts val="1800"/>
              <a:buChar char="➢"/>
            </a:pPr>
            <a:r>
              <a:rPr lang="en" sz="1800" dirty="0">
                <a:solidFill>
                  <a:srgbClr val="434343"/>
                </a:solidFill>
                <a:latin typeface="+mj-lt"/>
              </a:rPr>
              <a:t>Markup:</a:t>
            </a:r>
            <a:r>
              <a:rPr lang="en-US" sz="1800" dirty="0">
                <a:solidFill>
                  <a:srgbClr val="434343"/>
                </a:solidFill>
                <a:latin typeface="+mj-lt"/>
              </a:rPr>
              <a:t> 472</a:t>
            </a:r>
            <a:r>
              <a:rPr lang="en" sz="1800" dirty="0">
                <a:solidFill>
                  <a:srgbClr val="434343"/>
                </a:solidFill>
                <a:latin typeface="+mj-lt"/>
              </a:rPr>
              <a:t>%</a:t>
            </a:r>
            <a:endParaRPr sz="1800" dirty="0">
              <a:solidFill>
                <a:srgbClr val="434343"/>
              </a:solidFill>
              <a:latin typeface="+mj-lt"/>
            </a:endParaRPr>
          </a:p>
          <a:p>
            <a:pPr marL="0" lvl="0" indent="0" algn="l" rtl="0">
              <a:lnSpc>
                <a:spcPct val="115000"/>
              </a:lnSpc>
              <a:spcBef>
                <a:spcPts val="0"/>
              </a:spcBef>
              <a:spcAft>
                <a:spcPts val="0"/>
              </a:spcAft>
              <a:buNone/>
            </a:pPr>
            <a:endParaRPr sz="1800" dirty="0">
              <a:solidFill>
                <a:srgbClr val="434343"/>
              </a:solidFill>
              <a:latin typeface="+mj-lt"/>
            </a:endParaRPr>
          </a:p>
        </p:txBody>
      </p:sp>
      <p:sp>
        <p:nvSpPr>
          <p:cNvPr id="300" name="Google Shape;300;p39"/>
          <p:cNvSpPr txBox="1">
            <a:spLocks noGrp="1"/>
          </p:cNvSpPr>
          <p:nvPr>
            <p:ph type="body" idx="6"/>
          </p:nvPr>
        </p:nvSpPr>
        <p:spPr>
          <a:xfrm>
            <a:off x="5246926" y="1827683"/>
            <a:ext cx="3036300" cy="30927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E69138"/>
              </a:buClr>
              <a:buSzPts val="1800"/>
              <a:buChar char="➢"/>
            </a:pPr>
            <a:r>
              <a:rPr lang="en-US" sz="1800" dirty="0">
                <a:solidFill>
                  <a:srgbClr val="434343"/>
                </a:solidFill>
                <a:latin typeface="+mj-lt"/>
              </a:rPr>
              <a:t>$20 per sign</a:t>
            </a:r>
          </a:p>
          <a:p>
            <a:pPr indent="-342900">
              <a:lnSpc>
                <a:spcPct val="150000"/>
              </a:lnSpc>
              <a:spcBef>
                <a:spcPts val="0"/>
              </a:spcBef>
              <a:buClr>
                <a:srgbClr val="E69138"/>
              </a:buClr>
              <a:buSzPts val="1800"/>
              <a:buChar char="➢"/>
            </a:pPr>
            <a:r>
              <a:rPr lang="en-US" sz="1800" dirty="0">
                <a:solidFill>
                  <a:srgbClr val="434343"/>
                </a:solidFill>
                <a:latin typeface="+mj-lt"/>
              </a:rPr>
              <a:t>Sales Price:  $50</a:t>
            </a:r>
          </a:p>
          <a:p>
            <a:pPr marL="457200" lvl="0" indent="-342900" algn="l" rtl="0">
              <a:lnSpc>
                <a:spcPct val="150000"/>
              </a:lnSpc>
              <a:spcBef>
                <a:spcPts val="0"/>
              </a:spcBef>
              <a:spcAft>
                <a:spcPts val="0"/>
              </a:spcAft>
              <a:buClr>
                <a:srgbClr val="E69138"/>
              </a:buClr>
              <a:buSzPts val="1800"/>
              <a:buChar char="➢"/>
            </a:pPr>
            <a:r>
              <a:rPr lang="en-US" sz="1800" dirty="0">
                <a:solidFill>
                  <a:srgbClr val="434343"/>
                </a:solidFill>
                <a:latin typeface="+mj-lt"/>
              </a:rPr>
              <a:t>Markup: 150%</a:t>
            </a:r>
          </a:p>
          <a:p>
            <a:pPr marL="0" lvl="0" indent="0" algn="l" rtl="0">
              <a:lnSpc>
                <a:spcPct val="115000"/>
              </a:lnSpc>
              <a:spcBef>
                <a:spcPts val="0"/>
              </a:spcBef>
              <a:spcAft>
                <a:spcPts val="0"/>
              </a:spcAft>
              <a:buNone/>
            </a:pPr>
            <a:endParaRPr sz="1800" dirty="0">
              <a:solidFill>
                <a:srgbClr val="434343"/>
              </a:solidFill>
              <a:latin typeface="+mj-lt"/>
            </a:endParaRPr>
          </a:p>
        </p:txBody>
      </p:sp>
      <p:sp>
        <p:nvSpPr>
          <p:cNvPr id="12" name="Google Shape;288;p38"/>
          <p:cNvSpPr txBox="1">
            <a:spLocks noGrp="1"/>
          </p:cNvSpPr>
          <p:nvPr>
            <p:ph type="body" idx="5"/>
          </p:nvPr>
        </p:nvSpPr>
        <p:spPr>
          <a:xfrm>
            <a:off x="4758916" y="1356400"/>
            <a:ext cx="3098675" cy="432300"/>
          </a:xfrm>
          <a:prstGeom prst="rect">
            <a:avLst/>
          </a:prstGeom>
        </p:spPr>
        <p:txBody>
          <a:bodyPr spcFirstLastPara="1" wrap="square" lIns="91425" tIns="91425" rIns="91425" bIns="91425" anchor="b" anchorCtr="0">
            <a:noAutofit/>
          </a:bodyPr>
          <a:lstStyle/>
          <a:p>
            <a:pPr marL="0" lvl="0" indent="0" algn="ctr" rtl="0">
              <a:spcBef>
                <a:spcPts val="750"/>
              </a:spcBef>
              <a:spcAft>
                <a:spcPts val="0"/>
              </a:spcAft>
              <a:buNone/>
            </a:pPr>
            <a:r>
              <a:rPr lang="en-US" sz="2400" dirty="0">
                <a:solidFill>
                  <a:srgbClr val="E69138"/>
                </a:solidFill>
                <a:latin typeface="+mj-lt"/>
              </a:rPr>
              <a:t>Minnesota Sign</a:t>
            </a:r>
            <a:endParaRPr sz="2400" dirty="0">
              <a:solidFill>
                <a:srgbClr val="E69138"/>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10"/>
        <p:cNvGrpSpPr/>
        <p:nvPr/>
      </p:nvGrpSpPr>
      <p:grpSpPr>
        <a:xfrm>
          <a:off x="0" y="0"/>
          <a:ext cx="0" cy="0"/>
          <a:chOff x="0" y="0"/>
          <a:chExt cx="0" cy="0"/>
        </a:xfrm>
      </p:grpSpPr>
      <p:sp>
        <p:nvSpPr>
          <p:cNvPr id="135" name="Rectangle 123">
            <a:extLst>
              <a:ext uri="{FF2B5EF4-FFF2-40B4-BE49-F238E27FC236}">
                <a16:creationId xmlns:a16="http://schemas.microsoft.com/office/drawing/2014/main" id="{7CA7A88D-1D29-4C2E-8E04-411C18DB1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Rectangle 125">
            <a:extLst>
              <a:ext uri="{FF2B5EF4-FFF2-40B4-BE49-F238E27FC236}">
                <a16:creationId xmlns:a16="http://schemas.microsoft.com/office/drawing/2014/main" id="{4862BD95-BE80-4CCD-B3C5-778687DE1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7" name="Straight Connector 127">
            <a:extLst>
              <a:ext uri="{FF2B5EF4-FFF2-40B4-BE49-F238E27FC236}">
                <a16:creationId xmlns:a16="http://schemas.microsoft.com/office/drawing/2014/main" id="{7E980882-9F71-4735-B550-09F0FB4AA2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8" name="Rectangle 12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9" name="Rectangle 13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Google Shape;111;p18"/>
          <p:cNvSpPr txBox="1">
            <a:spLocks noGrp="1"/>
          </p:cNvSpPr>
          <p:nvPr>
            <p:ph type="title"/>
          </p:nvPr>
        </p:nvSpPr>
        <p:spPr>
          <a:xfrm>
            <a:off x="369277" y="454422"/>
            <a:ext cx="2313633" cy="4234656"/>
          </a:xfrm>
          <a:prstGeom prst="rect">
            <a:avLst/>
          </a:prstGeom>
        </p:spPr>
        <p:txBody>
          <a:bodyPr spcFirstLastPara="1" vert="horz" lIns="91440" tIns="45720" rIns="91440" bIns="45720" rtlCol="0" anchor="ctr" anchorCtr="0">
            <a:normAutofit/>
          </a:bodyPr>
          <a:lstStyle/>
          <a:p>
            <a:pPr marL="0" marR="0" lvl="0" indent="0" defTabSz="914400">
              <a:spcBef>
                <a:spcPct val="0"/>
              </a:spcBef>
              <a:spcAft>
                <a:spcPts val="0"/>
              </a:spcAft>
              <a:buClr>
                <a:schemeClr val="lt2"/>
              </a:buClr>
              <a:buSzPts val="2800"/>
            </a:pPr>
            <a:r>
              <a:rPr lang="en-US" sz="2700" b="0" i="0" u="none" strike="noStrike" cap="all" spc="-50" dirty="0">
                <a:solidFill>
                  <a:srgbClr val="FFFFFF"/>
                </a:solidFill>
                <a:sym typeface="Century Gothic"/>
              </a:rPr>
              <a:t>Mission Statement</a:t>
            </a:r>
          </a:p>
        </p:txBody>
      </p:sp>
      <p:sp>
        <p:nvSpPr>
          <p:cNvPr id="134" name="Rectangle 13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65956302-494F-468C-B5DB-B45427855DD7}"/>
              </a:ext>
            </a:extLst>
          </p:cNvPr>
          <p:cNvSpPr>
            <a:spLocks noGrp="1"/>
          </p:cNvSpPr>
          <p:nvPr>
            <p:ph type="body" idx="1"/>
          </p:nvPr>
        </p:nvSpPr>
        <p:spPr>
          <a:xfrm>
            <a:off x="3556512" y="454422"/>
            <a:ext cx="4810247" cy="4234656"/>
          </a:xfrm>
        </p:spPr>
        <p:txBody>
          <a:bodyPr vert="horz" lIns="0" tIns="45720" rIns="0" bIns="45720" rtlCol="0" anchor="ctr">
            <a:normAutofit/>
          </a:bodyPr>
          <a:lstStyle/>
          <a:p>
            <a:pPr marL="0" indent="0" defTabSz="914400">
              <a:lnSpc>
                <a:spcPct val="200000"/>
              </a:lnSpc>
              <a:spcAft>
                <a:spcPts val="200"/>
              </a:spcAft>
              <a:buSzPct val="85000"/>
              <a:buNone/>
            </a:pPr>
            <a:r>
              <a:rPr lang="en-US" dirty="0">
                <a:solidFill>
                  <a:srgbClr val="FF0000"/>
                </a:solidFill>
              </a:rPr>
              <a:t>  </a:t>
            </a:r>
            <a:r>
              <a:rPr lang="en-US" sz="1400" i="1" dirty="0">
                <a:solidFill>
                  <a:srgbClr val="FF0000"/>
                </a:solidFill>
              </a:rPr>
              <a:t>“RiverBend Retailers strives to create a lasting impression within the residents of Mankato. We believe in putting smiles on the faces of the people within our community through providing quality products that represent their pride of being a part of the Minnesota culture”</a:t>
            </a:r>
            <a:endParaRPr lang="en-US" sz="1400" dirty="0">
              <a:solidFill>
                <a:srgbClr val="FF0000"/>
              </a:solidFill>
            </a:endParaRPr>
          </a:p>
          <a:p>
            <a:pPr marL="114300" indent="-182880" defTabSz="914400">
              <a:lnSpc>
                <a:spcPct val="200000"/>
              </a:lnSpc>
              <a:spcAft>
                <a:spcPts val="200"/>
              </a:spcAft>
              <a:buSzPct val="85000"/>
              <a:buFont typeface="Calibri" panose="020F0502020204030204" pitchFamily="34" charset="0"/>
              <a:buChar char="§"/>
            </a:pPr>
            <a:endParaRPr lang="en-US" b="1" i="1" dirty="0">
              <a:solidFill>
                <a:srgbClr val="FF0000"/>
              </a:solidFill>
              <a:latin typeface="Constantia"/>
              <a:cs typeface="Aparajit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title"/>
          </p:nvPr>
        </p:nvSpPr>
        <p:spPr>
          <a:xfrm>
            <a:off x="311700" y="2820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34343"/>
                </a:solidFill>
                <a:latin typeface="+mj-lt"/>
                <a:ea typeface="Century Gothic"/>
                <a:cs typeface="Century Gothic"/>
                <a:sym typeface="Century Gothic"/>
              </a:rPr>
              <a:t>Selling/Return Policies</a:t>
            </a:r>
            <a:endParaRPr>
              <a:solidFill>
                <a:srgbClr val="434343"/>
              </a:solidFill>
              <a:latin typeface="+mj-lt"/>
              <a:ea typeface="Century Gothic"/>
              <a:cs typeface="Century Gothic"/>
              <a:sym typeface="Century Gothic"/>
            </a:endParaRPr>
          </a:p>
        </p:txBody>
      </p:sp>
      <p:sp>
        <p:nvSpPr>
          <p:cNvPr id="306" name="Google Shape;306;p40"/>
          <p:cNvSpPr txBox="1">
            <a:spLocks noGrp="1"/>
          </p:cNvSpPr>
          <p:nvPr>
            <p:ph type="body" idx="1"/>
          </p:nvPr>
        </p:nvSpPr>
        <p:spPr>
          <a:xfrm>
            <a:off x="621300" y="854775"/>
            <a:ext cx="8211000" cy="377295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800" dirty="0">
              <a:solidFill>
                <a:srgbClr val="434343"/>
              </a:solidFill>
              <a:latin typeface="+mj-lt"/>
              <a:ea typeface="Century Gothic"/>
              <a:cs typeface="Century Gothic"/>
              <a:sym typeface="Century Gothic"/>
            </a:endParaRPr>
          </a:p>
          <a:p>
            <a:pPr marL="457200" lvl="0" indent="-342900" algn="l" rtl="0">
              <a:lnSpc>
                <a:spcPct val="150000"/>
              </a:lnSpc>
              <a:spcBef>
                <a:spcPts val="1600"/>
              </a:spcBef>
              <a:spcAft>
                <a:spcPts val="0"/>
              </a:spcAft>
              <a:buClr>
                <a:srgbClr val="E69138"/>
              </a:buClr>
              <a:buSzPts val="1800"/>
              <a:buFont typeface="Century Gothic"/>
              <a:buChar char="➢"/>
            </a:pPr>
            <a:r>
              <a:rPr lang="en-US" sz="1600" dirty="0">
                <a:solidFill>
                  <a:srgbClr val="434343"/>
                </a:solidFill>
                <a:latin typeface="+mj-lt"/>
                <a:ea typeface="Century Gothic"/>
                <a:cs typeface="Century Gothic"/>
                <a:sym typeface="Century Gothic"/>
              </a:rPr>
              <a:t>Items sold will be tracked with a receipt spreadsheet on Excel.</a:t>
            </a:r>
            <a:endParaRPr sz="1600" dirty="0">
              <a:solidFill>
                <a:srgbClr val="434343"/>
              </a:solidFill>
              <a:latin typeface="+mj-lt"/>
              <a:ea typeface="Century Gothic"/>
              <a:cs typeface="Century Gothic"/>
            </a:endParaRPr>
          </a:p>
          <a:p>
            <a:pPr marL="457200" lvl="0" indent="-342900" algn="l" rtl="0">
              <a:lnSpc>
                <a:spcPct val="150000"/>
              </a:lnSpc>
              <a:spcBef>
                <a:spcPts val="0"/>
              </a:spcBef>
              <a:spcAft>
                <a:spcPts val="0"/>
              </a:spcAft>
              <a:buClr>
                <a:srgbClr val="E69138"/>
              </a:buClr>
              <a:buSzPts val="1800"/>
              <a:buFont typeface="Century Gothic"/>
              <a:buChar char="➢"/>
            </a:pPr>
            <a:r>
              <a:rPr lang="en" sz="1600" dirty="0">
                <a:solidFill>
                  <a:srgbClr val="434343"/>
                </a:solidFill>
                <a:latin typeface="+mj-lt"/>
                <a:ea typeface="Century Gothic"/>
                <a:cs typeface="Century Gothic"/>
                <a:sym typeface="Century Gothic"/>
              </a:rPr>
              <a:t>A</a:t>
            </a:r>
            <a:r>
              <a:rPr lang="en-US" sz="1600" dirty="0">
                <a:solidFill>
                  <a:srgbClr val="434343"/>
                </a:solidFill>
                <a:latin typeface="+mj-lt"/>
                <a:ea typeface="Century Gothic"/>
                <a:cs typeface="Century Gothic"/>
                <a:sym typeface="Century Gothic"/>
              </a:rPr>
              <a:t>n</a:t>
            </a:r>
            <a:r>
              <a:rPr lang="en" sz="1600" dirty="0">
                <a:solidFill>
                  <a:srgbClr val="434343"/>
                </a:solidFill>
                <a:latin typeface="+mj-lt"/>
                <a:ea typeface="Century Gothic"/>
                <a:cs typeface="Century Gothic"/>
                <a:sym typeface="Century Gothic"/>
              </a:rPr>
              <a:t>y items taken from sto</a:t>
            </a:r>
            <a:r>
              <a:rPr lang="en-US" sz="1600" dirty="0">
                <a:solidFill>
                  <a:srgbClr val="434343"/>
                </a:solidFill>
                <a:latin typeface="+mj-lt"/>
                <a:ea typeface="Century Gothic"/>
                <a:cs typeface="Century Gothic"/>
                <a:sym typeface="Century Gothic"/>
              </a:rPr>
              <a:t>rage by a company member, will be checked out on our inventory log.</a:t>
            </a:r>
            <a:endParaRPr lang="en-US" sz="1600" dirty="0">
              <a:solidFill>
                <a:srgbClr val="434343"/>
              </a:solidFill>
              <a:latin typeface="+mj-lt"/>
              <a:ea typeface="Century Gothic"/>
              <a:cs typeface="Century Gothic"/>
            </a:endParaRPr>
          </a:p>
          <a:p>
            <a:pPr marL="457200" lvl="0" indent="-342900" algn="l" rtl="0">
              <a:lnSpc>
                <a:spcPct val="150000"/>
              </a:lnSpc>
              <a:spcBef>
                <a:spcPts val="0"/>
              </a:spcBef>
              <a:spcAft>
                <a:spcPts val="0"/>
              </a:spcAft>
              <a:buClr>
                <a:srgbClr val="E69138"/>
              </a:buClr>
              <a:buSzPts val="1800"/>
              <a:buFont typeface="Century Gothic"/>
              <a:buChar char="➢"/>
            </a:pPr>
            <a:r>
              <a:rPr lang="en-US" sz="1600" dirty="0">
                <a:solidFill>
                  <a:srgbClr val="434343"/>
                </a:solidFill>
                <a:latin typeface="+mj-lt"/>
                <a:ea typeface="Century Gothic"/>
                <a:cs typeface="Century Gothic"/>
                <a:sym typeface="Century Gothic"/>
              </a:rPr>
              <a:t>All our products will be inspected upon arrival so that no defective products will be sold.</a:t>
            </a:r>
            <a:endParaRPr lang="en-US" sz="1600" dirty="0">
              <a:solidFill>
                <a:srgbClr val="434343"/>
              </a:solidFill>
              <a:latin typeface="+mj-lt"/>
              <a:ea typeface="Century Gothic"/>
              <a:cs typeface="Century Gothic"/>
            </a:endParaRPr>
          </a:p>
          <a:p>
            <a:pPr>
              <a:lnSpc>
                <a:spcPct val="150000"/>
              </a:lnSpc>
              <a:buClr>
                <a:srgbClr val="E69138"/>
              </a:buClr>
              <a:buFont typeface="Century Gothic"/>
              <a:buChar char="➢"/>
            </a:pPr>
            <a:r>
              <a:rPr lang="en-US" sz="1600" dirty="0">
                <a:solidFill>
                  <a:srgbClr val="434343"/>
                </a:solidFill>
                <a:latin typeface="+mj-lt"/>
                <a:ea typeface="Century Gothic"/>
                <a:cs typeface="Century Gothic"/>
                <a:sym typeface="Century Gothic"/>
              </a:rPr>
              <a:t>We will issue no returns, or exchanges. All sales are final. </a:t>
            </a:r>
            <a:endParaRPr lang="en-US" sz="1600" dirty="0">
              <a:solidFill>
                <a:srgbClr val="434343"/>
              </a:solidFill>
              <a:latin typeface="+mj-lt"/>
              <a:ea typeface="Century Gothic"/>
              <a:cs typeface="Century Gothic"/>
            </a:endParaRPr>
          </a:p>
          <a:p>
            <a:pPr marL="114300" lvl="0" indent="0" algn="l" rtl="0">
              <a:lnSpc>
                <a:spcPct val="150000"/>
              </a:lnSpc>
              <a:spcBef>
                <a:spcPts val="0"/>
              </a:spcBef>
              <a:spcAft>
                <a:spcPts val="0"/>
              </a:spcAft>
              <a:buClr>
                <a:srgbClr val="E69138"/>
              </a:buClr>
              <a:buSzPts val="1800"/>
              <a:buNone/>
            </a:pPr>
            <a:endParaRPr dirty="0">
              <a:solidFill>
                <a:srgbClr val="434343"/>
              </a:solidFill>
              <a:latin typeface="+mj-lt"/>
              <a:ea typeface="Century Gothic"/>
              <a:cs typeface="Century Gothic"/>
              <a:sym typeface="Century Gothic"/>
            </a:endParaRPr>
          </a:p>
          <a:p>
            <a:pPr marL="114300" lvl="0" indent="0" algn="l" rtl="0">
              <a:lnSpc>
                <a:spcPct val="150000"/>
              </a:lnSpc>
              <a:spcBef>
                <a:spcPts val="0"/>
              </a:spcBef>
              <a:spcAft>
                <a:spcPts val="0"/>
              </a:spcAft>
              <a:buClr>
                <a:srgbClr val="E69138"/>
              </a:buClr>
              <a:buSzPts val="1800"/>
              <a:buNone/>
            </a:pPr>
            <a:endParaRPr dirty="0">
              <a:solidFill>
                <a:srgbClr val="434343"/>
              </a:solidFill>
              <a:latin typeface="+mj-lt"/>
              <a:ea typeface="Century Gothic"/>
              <a:cs typeface="Century Gothic"/>
              <a:sym typeface="Century Gothic"/>
            </a:endParaRPr>
          </a:p>
          <a:p>
            <a:pPr marL="0" lvl="0" indent="0" algn="l" rtl="0">
              <a:lnSpc>
                <a:spcPct val="150000"/>
              </a:lnSpc>
              <a:spcBef>
                <a:spcPts val="1600"/>
              </a:spcBef>
              <a:spcAft>
                <a:spcPts val="1600"/>
              </a:spcAft>
              <a:buNone/>
            </a:pPr>
            <a:endParaRPr sz="1800" dirty="0">
              <a:solidFill>
                <a:srgbClr val="434343"/>
              </a:solidFill>
              <a:latin typeface="+mj-lt"/>
              <a:ea typeface="Century Gothic"/>
              <a:cs typeface="Century Gothic"/>
              <a:sym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1286391" y="222065"/>
            <a:ext cx="6571200" cy="54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2"/>
              </a:buClr>
              <a:buSzPts val="2800"/>
              <a:buFont typeface="Century Gothic"/>
              <a:buNone/>
            </a:pPr>
            <a:r>
              <a:rPr lang="en" sz="2800" b="0" i="0" u="none" strike="noStrike" cap="none">
                <a:solidFill>
                  <a:srgbClr val="434343"/>
                </a:solidFill>
                <a:latin typeface="Century Gothic"/>
                <a:ea typeface="Century Gothic"/>
                <a:cs typeface="Century Gothic"/>
                <a:sym typeface="Century Gothic"/>
              </a:rPr>
              <a:t>Finance</a:t>
            </a:r>
            <a:endParaRPr sz="2800" b="0" i="0" u="none" strike="noStrike" cap="none">
              <a:solidFill>
                <a:srgbClr val="434343"/>
              </a:solidFill>
              <a:latin typeface="Century Gothic"/>
              <a:ea typeface="Century Gothic"/>
              <a:cs typeface="Century Gothic"/>
              <a:sym typeface="Century Gothic"/>
            </a:endParaRPr>
          </a:p>
        </p:txBody>
      </p:sp>
      <p:sp>
        <p:nvSpPr>
          <p:cNvPr id="312" name="Google Shape;312;p41"/>
          <p:cNvSpPr txBox="1">
            <a:spLocks noGrp="1"/>
          </p:cNvSpPr>
          <p:nvPr>
            <p:ph type="body" idx="1"/>
          </p:nvPr>
        </p:nvSpPr>
        <p:spPr>
          <a:xfrm>
            <a:off x="866215" y="1372710"/>
            <a:ext cx="3618900" cy="432300"/>
          </a:xfrm>
          <a:prstGeom prst="rect">
            <a:avLst/>
          </a:prstGeom>
          <a:noFill/>
          <a:ln>
            <a:noFill/>
          </a:ln>
        </p:spPr>
        <p:txBody>
          <a:bodyPr spcFirstLastPara="1" wrap="square" lIns="91425" tIns="91425" rIns="91425" bIns="91425" anchor="b" anchorCtr="0">
            <a:noAutofit/>
          </a:bodyPr>
          <a:lstStyle/>
          <a:p>
            <a:pPr marL="457200" marR="0" lvl="0" indent="-228600" algn="l" rtl="0">
              <a:lnSpc>
                <a:spcPct val="100000"/>
              </a:lnSpc>
              <a:spcBef>
                <a:spcPts val="750"/>
              </a:spcBef>
              <a:spcAft>
                <a:spcPts val="0"/>
              </a:spcAft>
              <a:buClr>
                <a:schemeClr val="accent1"/>
              </a:buClr>
              <a:buSzPts val="1440"/>
              <a:buFont typeface="Noto Sans Symbols"/>
              <a:buNone/>
            </a:pPr>
            <a:r>
              <a:rPr lang="en" sz="2400" b="0" i="0" u="none" strike="noStrike" cap="none">
                <a:solidFill>
                  <a:srgbClr val="E69138"/>
                </a:solidFill>
                <a:latin typeface="Century Gothic"/>
                <a:ea typeface="Century Gothic"/>
                <a:cs typeface="Century Gothic"/>
                <a:sym typeface="Century Gothic"/>
              </a:rPr>
              <a:t>Department Layout</a:t>
            </a:r>
            <a:endParaRPr sz="2400" b="0" i="0" u="none" strike="noStrike" cap="none">
              <a:solidFill>
                <a:srgbClr val="E69138"/>
              </a:solidFill>
              <a:latin typeface="Century Gothic"/>
              <a:ea typeface="Century Gothic"/>
              <a:cs typeface="Century Gothic"/>
              <a:sym typeface="Century Gothic"/>
            </a:endParaRPr>
          </a:p>
        </p:txBody>
      </p:sp>
      <p:sp>
        <p:nvSpPr>
          <p:cNvPr id="314" name="Google Shape;314;p41"/>
          <p:cNvSpPr txBox="1">
            <a:spLocks noGrp="1"/>
          </p:cNvSpPr>
          <p:nvPr>
            <p:ph sz="half" idx="2"/>
          </p:nvPr>
        </p:nvSpPr>
        <p:spPr>
          <a:xfrm>
            <a:off x="5025677" y="1372700"/>
            <a:ext cx="2880600" cy="456600"/>
          </a:xfrm>
          <a:prstGeom prst="rect">
            <a:avLst/>
          </a:prstGeom>
          <a:noFill/>
          <a:ln>
            <a:noFill/>
          </a:ln>
        </p:spPr>
        <p:txBody>
          <a:bodyPr spcFirstLastPara="1" wrap="square" lIns="91425" tIns="91425" rIns="91425" bIns="91425" anchor="b" anchorCtr="0">
            <a:noAutofit/>
          </a:bodyPr>
          <a:lstStyle/>
          <a:p>
            <a:pPr marL="457200" marR="0" lvl="0" indent="-228600" algn="l" rtl="0">
              <a:lnSpc>
                <a:spcPct val="100000"/>
              </a:lnSpc>
              <a:spcBef>
                <a:spcPts val="750"/>
              </a:spcBef>
              <a:spcAft>
                <a:spcPts val="0"/>
              </a:spcAft>
              <a:buClr>
                <a:schemeClr val="accent1"/>
              </a:buClr>
              <a:buSzPts val="1440"/>
              <a:buFont typeface="Noto Sans Symbols"/>
              <a:buNone/>
            </a:pPr>
            <a:r>
              <a:rPr lang="en" sz="2400" b="0" i="0" u="none" strike="noStrike" cap="none">
                <a:solidFill>
                  <a:srgbClr val="E69138"/>
                </a:solidFill>
                <a:latin typeface="Century Gothic"/>
                <a:ea typeface="Century Gothic"/>
                <a:cs typeface="Century Gothic"/>
                <a:sym typeface="Century Gothic"/>
              </a:rPr>
              <a:t>Responsibilities</a:t>
            </a:r>
            <a:endParaRPr sz="2400" b="0" i="0" u="none" strike="noStrike" cap="none">
              <a:solidFill>
                <a:srgbClr val="E69138"/>
              </a:solidFill>
              <a:latin typeface="Century Gothic"/>
              <a:ea typeface="Century Gothic"/>
              <a:cs typeface="Century Gothic"/>
              <a:sym typeface="Century Gothic"/>
            </a:endParaRPr>
          </a:p>
        </p:txBody>
      </p:sp>
      <p:sp>
        <p:nvSpPr>
          <p:cNvPr id="313" name="Google Shape;313;p41"/>
          <p:cNvSpPr txBox="1">
            <a:spLocks noGrp="1"/>
          </p:cNvSpPr>
          <p:nvPr>
            <p:ph type="body" sz="quarter" idx="3"/>
          </p:nvPr>
        </p:nvSpPr>
        <p:spPr>
          <a:xfrm>
            <a:off x="866215" y="1829300"/>
            <a:ext cx="3618900" cy="2105700"/>
          </a:xfrm>
          <a:prstGeom prst="rect">
            <a:avLst/>
          </a:prstGeom>
          <a:noFill/>
          <a:ln>
            <a:noFill/>
          </a:ln>
        </p:spPr>
        <p:txBody>
          <a:bodyPr spcFirstLastPara="1" wrap="square" lIns="91425" tIns="91425" rIns="91425" bIns="91425" anchor="t" anchorCtr="0">
            <a:noAutofit/>
          </a:bodyPr>
          <a:lstStyle/>
          <a:p>
            <a:pPr lvl="0" indent="-342900">
              <a:lnSpc>
                <a:spcPct val="150000"/>
              </a:lnSpc>
              <a:spcBef>
                <a:spcPts val="0"/>
              </a:spcBef>
              <a:buClr>
                <a:srgbClr val="E69138"/>
              </a:buClr>
              <a:buSzPts val="1800"/>
              <a:buFont typeface="Noto Sans Symbols"/>
              <a:buChar char="➢"/>
            </a:pPr>
            <a:r>
              <a:rPr lang="en-US" sz="1800" b="1" dirty="0">
                <a:solidFill>
                  <a:srgbClr val="434343"/>
                </a:solidFill>
              </a:rPr>
              <a:t>Dylan Riess (CFO)</a:t>
            </a:r>
          </a:p>
          <a:p>
            <a:pPr lvl="0" indent="-342900">
              <a:lnSpc>
                <a:spcPct val="150000"/>
              </a:lnSpc>
              <a:spcBef>
                <a:spcPts val="0"/>
              </a:spcBef>
              <a:buClr>
                <a:srgbClr val="E69138"/>
              </a:buClr>
              <a:buSzPts val="1800"/>
              <a:buFont typeface="Noto Sans Symbols"/>
              <a:buChar char="➢"/>
            </a:pPr>
            <a:r>
              <a:rPr lang="en-US" sz="1800" dirty="0">
                <a:solidFill>
                  <a:srgbClr val="434343"/>
                </a:solidFill>
              </a:rPr>
              <a:t>Chris </a:t>
            </a:r>
            <a:r>
              <a:rPr lang="en-US" sz="1800" dirty="0" err="1">
                <a:solidFill>
                  <a:srgbClr val="434343"/>
                </a:solidFill>
              </a:rPr>
              <a:t>Infanzon</a:t>
            </a:r>
            <a:endParaRPr lang="en-US" sz="1800" dirty="0">
              <a:solidFill>
                <a:srgbClr val="434343"/>
              </a:solidFill>
            </a:endParaRPr>
          </a:p>
          <a:p>
            <a:pPr lvl="0" indent="-342900">
              <a:lnSpc>
                <a:spcPct val="150000"/>
              </a:lnSpc>
              <a:spcBef>
                <a:spcPts val="0"/>
              </a:spcBef>
              <a:buClr>
                <a:srgbClr val="E69138"/>
              </a:buClr>
              <a:buSzPts val="1800"/>
              <a:buFont typeface="Noto Sans Symbols"/>
              <a:buChar char="➢"/>
            </a:pPr>
            <a:r>
              <a:rPr lang="en-US" sz="1800" dirty="0">
                <a:solidFill>
                  <a:srgbClr val="434343"/>
                </a:solidFill>
              </a:rPr>
              <a:t>Brandon Bailey</a:t>
            </a:r>
          </a:p>
          <a:p>
            <a:pPr lvl="0" indent="-342900">
              <a:lnSpc>
                <a:spcPct val="150000"/>
              </a:lnSpc>
              <a:spcBef>
                <a:spcPts val="0"/>
              </a:spcBef>
              <a:buClr>
                <a:srgbClr val="E69138"/>
              </a:buClr>
              <a:buSzPts val="1800"/>
              <a:buFont typeface="Noto Sans Symbols"/>
              <a:buChar char="➢"/>
            </a:pPr>
            <a:r>
              <a:rPr lang="en-US" sz="1800" dirty="0">
                <a:solidFill>
                  <a:srgbClr val="434343"/>
                </a:solidFill>
              </a:rPr>
              <a:t>Kami </a:t>
            </a:r>
            <a:r>
              <a:rPr lang="en-US" sz="1800" dirty="0" err="1">
                <a:solidFill>
                  <a:srgbClr val="434343"/>
                </a:solidFill>
              </a:rPr>
              <a:t>Ochsendorf</a:t>
            </a:r>
            <a:endParaRPr sz="1800" dirty="0">
              <a:solidFill>
                <a:srgbClr val="434343"/>
              </a:solidFill>
            </a:endParaRPr>
          </a:p>
        </p:txBody>
      </p:sp>
      <p:sp>
        <p:nvSpPr>
          <p:cNvPr id="315" name="Google Shape;315;p41"/>
          <p:cNvSpPr txBox="1">
            <a:spLocks noGrp="1"/>
          </p:cNvSpPr>
          <p:nvPr>
            <p:ph sz="quarter" idx="4"/>
          </p:nvPr>
        </p:nvSpPr>
        <p:spPr>
          <a:xfrm>
            <a:off x="5129550" y="1813600"/>
            <a:ext cx="3782400" cy="21057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50000"/>
              </a:lnSpc>
              <a:spcBef>
                <a:spcPts val="750"/>
              </a:spcBef>
              <a:spcAft>
                <a:spcPts val="0"/>
              </a:spcAft>
              <a:buClr>
                <a:srgbClr val="E69138"/>
              </a:buClr>
              <a:buSzPts val="1800"/>
              <a:buChar char="➢"/>
            </a:pPr>
            <a:r>
              <a:rPr lang="en" sz="1800">
                <a:solidFill>
                  <a:srgbClr val="434343"/>
                </a:solidFill>
              </a:rPr>
              <a:t>Prepare financial statements</a:t>
            </a:r>
            <a:endParaRPr sz="1800">
              <a:solidFill>
                <a:srgbClr val="434343"/>
              </a:solidFill>
            </a:endParaRPr>
          </a:p>
          <a:p>
            <a:pPr marL="457200" marR="0" lvl="0" indent="-342900" algn="l" rtl="0">
              <a:lnSpc>
                <a:spcPct val="150000"/>
              </a:lnSpc>
              <a:spcBef>
                <a:spcPts val="0"/>
              </a:spcBef>
              <a:spcAft>
                <a:spcPts val="0"/>
              </a:spcAft>
              <a:buClr>
                <a:srgbClr val="E69138"/>
              </a:buClr>
              <a:buSzPts val="1800"/>
              <a:buChar char="➢"/>
            </a:pPr>
            <a:r>
              <a:rPr lang="en" sz="1800">
                <a:solidFill>
                  <a:srgbClr val="434343"/>
                </a:solidFill>
              </a:rPr>
              <a:t>Monitor financial status</a:t>
            </a:r>
            <a:endParaRPr sz="1800">
              <a:solidFill>
                <a:srgbClr val="434343"/>
              </a:solidFill>
            </a:endParaRPr>
          </a:p>
          <a:p>
            <a:pPr marL="457200" marR="0" lvl="0" indent="-342900" algn="l" rtl="0">
              <a:lnSpc>
                <a:spcPct val="150000"/>
              </a:lnSpc>
              <a:spcBef>
                <a:spcPts val="0"/>
              </a:spcBef>
              <a:spcAft>
                <a:spcPts val="0"/>
              </a:spcAft>
              <a:buClr>
                <a:srgbClr val="E69138"/>
              </a:buClr>
              <a:buSzPts val="1800"/>
              <a:buChar char="➢"/>
            </a:pPr>
            <a:r>
              <a:rPr lang="en" sz="1800">
                <a:solidFill>
                  <a:srgbClr val="434343"/>
                </a:solidFill>
              </a:rPr>
              <a:t>Ensure company is profitable</a:t>
            </a:r>
            <a:endParaRPr sz="1800">
              <a:solidFill>
                <a:srgbClr val="434343"/>
              </a:solidFill>
            </a:endParaRPr>
          </a:p>
          <a:p>
            <a:pPr marL="457200" marR="0" lvl="0" indent="-342900" algn="l" rtl="0">
              <a:lnSpc>
                <a:spcPct val="150000"/>
              </a:lnSpc>
              <a:spcBef>
                <a:spcPts val="0"/>
              </a:spcBef>
              <a:spcAft>
                <a:spcPts val="0"/>
              </a:spcAft>
              <a:buClr>
                <a:srgbClr val="E69138"/>
              </a:buClr>
              <a:buSzPts val="1800"/>
              <a:buChar char="➢"/>
            </a:pPr>
            <a:r>
              <a:rPr lang="en" sz="1800">
                <a:solidFill>
                  <a:srgbClr val="434343"/>
                </a:solidFill>
              </a:rPr>
              <a:t>Keep cash logs</a:t>
            </a:r>
            <a:endParaRPr sz="1800">
              <a:solidFill>
                <a:srgbClr val="43434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E12E-9269-4A20-AFC2-FC267F5B1068}"/>
              </a:ext>
            </a:extLst>
          </p:cNvPr>
          <p:cNvSpPr>
            <a:spLocks noGrp="1"/>
          </p:cNvSpPr>
          <p:nvPr>
            <p:ph type="title"/>
          </p:nvPr>
        </p:nvSpPr>
        <p:spPr/>
        <p:txBody>
          <a:bodyPr>
            <a:normAutofit/>
          </a:bodyPr>
          <a:lstStyle/>
          <a:p>
            <a:r>
              <a:rPr lang="en-US" sz="2800" dirty="0"/>
              <a:t>Revenue Forecast</a:t>
            </a:r>
          </a:p>
        </p:txBody>
      </p:sp>
      <p:pic>
        <p:nvPicPr>
          <p:cNvPr id="4" name="Picture 3">
            <a:extLst>
              <a:ext uri="{FF2B5EF4-FFF2-40B4-BE49-F238E27FC236}">
                <a16:creationId xmlns:a16="http://schemas.microsoft.com/office/drawing/2014/main" id="{E92DED9F-D8D4-E94F-ABA3-74EC76CF0290}"/>
              </a:ext>
            </a:extLst>
          </p:cNvPr>
          <p:cNvPicPr>
            <a:picLocks noChangeAspect="1"/>
          </p:cNvPicPr>
          <p:nvPr/>
        </p:nvPicPr>
        <p:blipFill>
          <a:blip r:embed="rId2"/>
          <a:stretch>
            <a:fillRect/>
          </a:stretch>
        </p:blipFill>
        <p:spPr>
          <a:xfrm>
            <a:off x="889133" y="1352893"/>
            <a:ext cx="7411453" cy="3378821"/>
          </a:xfrm>
          <a:prstGeom prst="rect">
            <a:avLst/>
          </a:prstGeom>
        </p:spPr>
      </p:pic>
    </p:spTree>
    <p:extLst>
      <p:ext uri="{BB962C8B-B14F-4D97-AF65-F5344CB8AC3E}">
        <p14:creationId xmlns:p14="http://schemas.microsoft.com/office/powerpoint/2010/main" val="1783087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7EAA-1F0D-4690-84ED-B716A728A2A9}"/>
              </a:ext>
            </a:extLst>
          </p:cNvPr>
          <p:cNvSpPr>
            <a:spLocks noGrp="1"/>
          </p:cNvSpPr>
          <p:nvPr>
            <p:ph type="title"/>
          </p:nvPr>
        </p:nvSpPr>
        <p:spPr/>
        <p:txBody>
          <a:bodyPr>
            <a:normAutofit/>
          </a:bodyPr>
          <a:lstStyle/>
          <a:p>
            <a:r>
              <a:rPr lang="en-US" sz="2800"/>
              <a:t>Net Income</a:t>
            </a:r>
          </a:p>
        </p:txBody>
      </p:sp>
      <p:graphicFrame>
        <p:nvGraphicFramePr>
          <p:cNvPr id="4" name="Table 3">
            <a:extLst>
              <a:ext uri="{FF2B5EF4-FFF2-40B4-BE49-F238E27FC236}">
                <a16:creationId xmlns:a16="http://schemas.microsoft.com/office/drawing/2014/main" id="{943C2113-F0C4-46F7-8E74-79820647F803}"/>
              </a:ext>
            </a:extLst>
          </p:cNvPr>
          <p:cNvGraphicFramePr>
            <a:graphicFrameLocks noGrp="1"/>
          </p:cNvGraphicFramePr>
          <p:nvPr>
            <p:extLst>
              <p:ext uri="{D42A27DB-BD31-4B8C-83A1-F6EECF244321}">
                <p14:modId xmlns:p14="http://schemas.microsoft.com/office/powerpoint/2010/main" val="1678466915"/>
              </p:ext>
            </p:extLst>
          </p:nvPr>
        </p:nvGraphicFramePr>
        <p:xfrm>
          <a:off x="339436" y="1459230"/>
          <a:ext cx="3837710" cy="1366006"/>
        </p:xfrm>
        <a:graphic>
          <a:graphicData uri="http://schemas.openxmlformats.org/drawingml/2006/table">
            <a:tbl>
              <a:tblPr firstRow="1" bandRow="1">
                <a:tableStyleId>{5C22544A-7EE6-4342-B048-85BDC9FD1C3A}</a:tableStyleId>
              </a:tblPr>
              <a:tblGrid>
                <a:gridCol w="1918855">
                  <a:extLst>
                    <a:ext uri="{9D8B030D-6E8A-4147-A177-3AD203B41FA5}">
                      <a16:colId xmlns:a16="http://schemas.microsoft.com/office/drawing/2014/main" val="2202828715"/>
                    </a:ext>
                  </a:extLst>
                </a:gridCol>
                <a:gridCol w="1918855">
                  <a:extLst>
                    <a:ext uri="{9D8B030D-6E8A-4147-A177-3AD203B41FA5}">
                      <a16:colId xmlns:a16="http://schemas.microsoft.com/office/drawing/2014/main" val="2025394378"/>
                    </a:ext>
                  </a:extLst>
                </a:gridCol>
              </a:tblGrid>
              <a:tr h="278130">
                <a:tc gridSpan="2">
                  <a:txBody>
                    <a:bodyPr/>
                    <a:lstStyle/>
                    <a:p>
                      <a:pPr algn="ctr"/>
                      <a:r>
                        <a:rPr lang="en-US" sz="1100" dirty="0"/>
                        <a:t>Best Case</a:t>
                      </a:r>
                    </a:p>
                  </a:txBody>
                  <a:tcPr marL="68580" marR="68580" marT="34290" marB="34290"/>
                </a:tc>
                <a:tc hMerge="1">
                  <a:txBody>
                    <a:bodyPr/>
                    <a:lstStyle/>
                    <a:p>
                      <a:endParaRPr lang="en-US"/>
                    </a:p>
                  </a:txBody>
                  <a:tcPr/>
                </a:tc>
                <a:extLst>
                  <a:ext uri="{0D108BD9-81ED-4DB2-BD59-A6C34878D82A}">
                    <a16:rowId xmlns:a16="http://schemas.microsoft.com/office/drawing/2014/main" val="804004037"/>
                  </a:ext>
                </a:extLst>
              </a:tr>
              <a:tr h="253486">
                <a:tc>
                  <a:txBody>
                    <a:bodyPr/>
                    <a:lstStyle/>
                    <a:p>
                      <a:r>
                        <a:rPr lang="en-US" sz="1100" dirty="0"/>
                        <a:t>Net Sales</a:t>
                      </a:r>
                    </a:p>
                  </a:txBody>
                  <a:tcPr marL="68580" marR="68580" marT="34290" marB="34290"/>
                </a:tc>
                <a:tc>
                  <a:txBody>
                    <a:bodyPr/>
                    <a:lstStyle/>
                    <a:p>
                      <a:pPr marL="0" marR="0" lvl="0" algn="l" defTabSz="914400" eaLnBrk="1" latinLnBrk="0" hangingPunct="1">
                        <a:lnSpc>
                          <a:spcPct val="107000"/>
                        </a:lnSpc>
                        <a:spcBef>
                          <a:spcPts val="0"/>
                        </a:spcBef>
                        <a:spcAft>
                          <a:spcPts val="0"/>
                        </a:spcAft>
                        <a:buNone/>
                      </a:pPr>
                      <a:r>
                        <a:rPr lang="en-US" sz="1100" kern="1200" dirty="0">
                          <a:solidFill>
                            <a:schemeClr val="dk1"/>
                          </a:solidFill>
                        </a:rPr>
                        <a:t>$6,961.60</a:t>
                      </a:r>
                      <a:endParaRPr lang="en-US" dirty="0"/>
                    </a:p>
                  </a:txBody>
                  <a:tcPr marL="51435" marR="51435" marT="0" marB="0"/>
                </a:tc>
                <a:extLst>
                  <a:ext uri="{0D108BD9-81ED-4DB2-BD59-A6C34878D82A}">
                    <a16:rowId xmlns:a16="http://schemas.microsoft.com/office/drawing/2014/main" val="1708520314"/>
                  </a:ext>
                </a:extLst>
              </a:tr>
              <a:tr h="278130">
                <a:tc>
                  <a:txBody>
                    <a:bodyPr/>
                    <a:lstStyle/>
                    <a:p>
                      <a:r>
                        <a:rPr lang="en-US" sz="1100" dirty="0"/>
                        <a:t>Cost of Goods</a:t>
                      </a:r>
                      <a:r>
                        <a:rPr lang="en-US" sz="1100" baseline="0" dirty="0"/>
                        <a:t> Sold</a:t>
                      </a:r>
                      <a:endParaRPr lang="en-US" sz="1100" dirty="0"/>
                    </a:p>
                  </a:txBody>
                  <a:tcPr marL="68580" marR="68580" marT="34290" marB="34290"/>
                </a:tc>
                <a:tc>
                  <a:txBody>
                    <a:bodyPr/>
                    <a:lstStyle/>
                    <a:p>
                      <a:pPr marL="0" marR="0" lvl="0" algn="l" defTabSz="914400" eaLnBrk="1" latinLnBrk="0" hangingPunct="1">
                        <a:lnSpc>
                          <a:spcPct val="107000"/>
                        </a:lnSpc>
                        <a:spcBef>
                          <a:spcPts val="0"/>
                        </a:spcBef>
                        <a:spcAft>
                          <a:spcPts val="0"/>
                        </a:spcAft>
                        <a:buNone/>
                      </a:pPr>
                      <a:r>
                        <a:rPr lang="en-US" sz="1100" kern="1200" dirty="0">
                          <a:solidFill>
                            <a:schemeClr val="dk1"/>
                          </a:solidFill>
                          <a:latin typeface="+mn-lt"/>
                          <a:ea typeface="+mn-ea"/>
                          <a:cs typeface="+mn-cs"/>
                        </a:rPr>
                        <a:t>$1,675.00</a:t>
                      </a:r>
                    </a:p>
                  </a:txBody>
                  <a:tcPr marL="51435" marR="51435" marT="0" marB="0"/>
                </a:tc>
                <a:extLst>
                  <a:ext uri="{0D108BD9-81ED-4DB2-BD59-A6C34878D82A}">
                    <a16:rowId xmlns:a16="http://schemas.microsoft.com/office/drawing/2014/main" val="2630323680"/>
                  </a:ext>
                </a:extLst>
              </a:tr>
              <a:tr h="278130">
                <a:tc>
                  <a:txBody>
                    <a:bodyPr/>
                    <a:lstStyle/>
                    <a:p>
                      <a:r>
                        <a:rPr lang="en-US" sz="1100" dirty="0"/>
                        <a:t>Expenses</a:t>
                      </a:r>
                    </a:p>
                  </a:txBody>
                  <a:tcPr marL="68580" marR="68580" marT="34290" marB="34290"/>
                </a:tc>
                <a:tc>
                  <a:txBody>
                    <a:bodyPr/>
                    <a:lstStyle/>
                    <a:p>
                      <a:pPr marL="0" marR="0" algn="l" defTabSz="914400" rtl="0" eaLnBrk="1" latinLnBrk="0" hangingPunct="1">
                        <a:lnSpc>
                          <a:spcPct val="107000"/>
                        </a:lnSpc>
                        <a:spcBef>
                          <a:spcPts val="0"/>
                        </a:spcBef>
                        <a:spcAft>
                          <a:spcPts val="0"/>
                        </a:spcAft>
                      </a:pPr>
                      <a:r>
                        <a:rPr lang="en-US" sz="1100" kern="1200" dirty="0">
                          <a:solidFill>
                            <a:schemeClr val="dk1"/>
                          </a:solidFill>
                        </a:rPr>
                        <a:t>$533.00</a:t>
                      </a:r>
                      <a:endParaRPr lang="en-US" sz="1100" dirty="0">
                        <a:solidFill>
                          <a:schemeClr val="dk1"/>
                        </a:solidFill>
                      </a:endParaRPr>
                    </a:p>
                  </a:txBody>
                  <a:tcPr marL="51435" marR="51435" marT="0" marB="0"/>
                </a:tc>
                <a:extLst>
                  <a:ext uri="{0D108BD9-81ED-4DB2-BD59-A6C34878D82A}">
                    <a16:rowId xmlns:a16="http://schemas.microsoft.com/office/drawing/2014/main" val="2845373214"/>
                  </a:ext>
                </a:extLst>
              </a:tr>
              <a:tr h="278130">
                <a:tc>
                  <a:txBody>
                    <a:bodyPr/>
                    <a:lstStyle/>
                    <a:p>
                      <a:r>
                        <a:rPr lang="en-US" sz="1100" dirty="0"/>
                        <a:t>Net Income</a:t>
                      </a:r>
                    </a:p>
                  </a:txBody>
                  <a:tcPr marL="68580" marR="68580" marT="34290" marB="34290"/>
                </a:tc>
                <a:tc>
                  <a:txBody>
                    <a:bodyPr/>
                    <a:lstStyle/>
                    <a:p>
                      <a:pPr marL="0" marR="0" lvl="0" algn="l" defTabSz="914400" eaLnBrk="1" latinLnBrk="0" hangingPunct="1">
                        <a:lnSpc>
                          <a:spcPct val="107000"/>
                        </a:lnSpc>
                        <a:spcBef>
                          <a:spcPts val="0"/>
                        </a:spcBef>
                        <a:spcAft>
                          <a:spcPts val="0"/>
                        </a:spcAft>
                        <a:buNone/>
                      </a:pPr>
                      <a:r>
                        <a:rPr lang="en-US" sz="1100" kern="1200" dirty="0">
                          <a:solidFill>
                            <a:schemeClr val="dk1"/>
                          </a:solidFill>
                        </a:rPr>
                        <a:t>$4,753.60</a:t>
                      </a:r>
                      <a:endParaRPr lang="en-US" dirty="0"/>
                    </a:p>
                  </a:txBody>
                  <a:tcPr marL="51435" marR="51435" marT="0" marB="0"/>
                </a:tc>
                <a:extLst>
                  <a:ext uri="{0D108BD9-81ED-4DB2-BD59-A6C34878D82A}">
                    <a16:rowId xmlns:a16="http://schemas.microsoft.com/office/drawing/2014/main" val="4085193206"/>
                  </a:ext>
                </a:extLst>
              </a:tr>
            </a:tbl>
          </a:graphicData>
        </a:graphic>
      </p:graphicFrame>
      <p:graphicFrame>
        <p:nvGraphicFramePr>
          <p:cNvPr id="5" name="Table 4">
            <a:extLst>
              <a:ext uri="{FF2B5EF4-FFF2-40B4-BE49-F238E27FC236}">
                <a16:creationId xmlns:a16="http://schemas.microsoft.com/office/drawing/2014/main" id="{EEC799FF-2A50-4DFE-A518-C1032A229BF4}"/>
              </a:ext>
            </a:extLst>
          </p:cNvPr>
          <p:cNvGraphicFramePr>
            <a:graphicFrameLocks noGrp="1"/>
          </p:cNvGraphicFramePr>
          <p:nvPr>
            <p:extLst>
              <p:ext uri="{D42A27DB-BD31-4B8C-83A1-F6EECF244321}">
                <p14:modId xmlns:p14="http://schemas.microsoft.com/office/powerpoint/2010/main" val="386942698"/>
              </p:ext>
            </p:extLst>
          </p:nvPr>
        </p:nvGraphicFramePr>
        <p:xfrm>
          <a:off x="4966854" y="1459230"/>
          <a:ext cx="3837710" cy="1390650"/>
        </p:xfrm>
        <a:graphic>
          <a:graphicData uri="http://schemas.openxmlformats.org/drawingml/2006/table">
            <a:tbl>
              <a:tblPr firstRow="1" bandRow="1">
                <a:tableStyleId>{5C22544A-7EE6-4342-B048-85BDC9FD1C3A}</a:tableStyleId>
              </a:tblPr>
              <a:tblGrid>
                <a:gridCol w="1918855">
                  <a:extLst>
                    <a:ext uri="{9D8B030D-6E8A-4147-A177-3AD203B41FA5}">
                      <a16:colId xmlns:a16="http://schemas.microsoft.com/office/drawing/2014/main" val="3187392036"/>
                    </a:ext>
                  </a:extLst>
                </a:gridCol>
                <a:gridCol w="1918855">
                  <a:extLst>
                    <a:ext uri="{9D8B030D-6E8A-4147-A177-3AD203B41FA5}">
                      <a16:colId xmlns:a16="http://schemas.microsoft.com/office/drawing/2014/main" val="531060995"/>
                    </a:ext>
                  </a:extLst>
                </a:gridCol>
              </a:tblGrid>
              <a:tr h="278130">
                <a:tc gridSpan="2">
                  <a:txBody>
                    <a:bodyPr/>
                    <a:lstStyle/>
                    <a:p>
                      <a:pPr algn="ctr"/>
                      <a:r>
                        <a:rPr lang="en-US" sz="1100" dirty="0"/>
                        <a:t>Expected Case</a:t>
                      </a:r>
                    </a:p>
                  </a:txBody>
                  <a:tcPr marL="68580" marR="68580" marT="34290" marB="34290"/>
                </a:tc>
                <a:tc hMerge="1">
                  <a:txBody>
                    <a:bodyPr/>
                    <a:lstStyle/>
                    <a:p>
                      <a:endParaRPr lang="en-US"/>
                    </a:p>
                  </a:txBody>
                  <a:tcPr/>
                </a:tc>
                <a:extLst>
                  <a:ext uri="{0D108BD9-81ED-4DB2-BD59-A6C34878D82A}">
                    <a16:rowId xmlns:a16="http://schemas.microsoft.com/office/drawing/2014/main" val="1804961254"/>
                  </a:ext>
                </a:extLst>
              </a:tr>
              <a:tr h="278130">
                <a:tc>
                  <a:txBody>
                    <a:bodyPr/>
                    <a:lstStyle/>
                    <a:p>
                      <a:r>
                        <a:rPr lang="en-US" sz="1100" dirty="0"/>
                        <a:t>Net Sales</a:t>
                      </a:r>
                    </a:p>
                  </a:txBody>
                  <a:tcPr marL="68580" marR="68580" marT="34290" marB="34290"/>
                </a:tc>
                <a:tc>
                  <a:txBody>
                    <a:bodyPr/>
                    <a:lstStyle/>
                    <a:p>
                      <a:pPr lvl="0">
                        <a:buNone/>
                      </a:pPr>
                      <a:r>
                        <a:rPr lang="en-US" sz="1100" dirty="0"/>
                        <a:t>$6,684.64</a:t>
                      </a:r>
                    </a:p>
                  </a:txBody>
                  <a:tcPr marL="68580" marR="68580" marT="34290" marB="34290"/>
                </a:tc>
                <a:extLst>
                  <a:ext uri="{0D108BD9-81ED-4DB2-BD59-A6C34878D82A}">
                    <a16:rowId xmlns:a16="http://schemas.microsoft.com/office/drawing/2014/main" val="4031253497"/>
                  </a:ext>
                </a:extLst>
              </a:tr>
              <a:tr h="278130">
                <a:tc>
                  <a:txBody>
                    <a:bodyPr/>
                    <a:lstStyle/>
                    <a:p>
                      <a:r>
                        <a:rPr lang="en-US" sz="1100" dirty="0"/>
                        <a:t>Cost of</a:t>
                      </a:r>
                      <a:r>
                        <a:rPr lang="en-US" sz="1100" baseline="0" dirty="0"/>
                        <a:t> Goods Sold</a:t>
                      </a:r>
                      <a:endParaRPr lang="en-US" sz="1100" dirty="0"/>
                    </a:p>
                  </a:txBody>
                  <a:tcPr marL="68580" marR="68580" marT="34290" marB="34290"/>
                </a:tc>
                <a:tc>
                  <a:txBody>
                    <a:bodyPr/>
                    <a:lstStyle/>
                    <a:p>
                      <a:pPr marL="0" marR="0" lvl="0" algn="l" defTabSz="914400" eaLnBrk="1" latinLnBrk="0" hangingPunct="1">
                        <a:lnSpc>
                          <a:spcPct val="107000"/>
                        </a:lnSpc>
                        <a:spcBef>
                          <a:spcPts val="0"/>
                        </a:spcBef>
                        <a:spcAft>
                          <a:spcPts val="0"/>
                        </a:spcAft>
                        <a:buNone/>
                      </a:pPr>
                      <a:r>
                        <a:rPr lang="en-US" sz="1100" kern="1200" dirty="0">
                          <a:solidFill>
                            <a:schemeClr val="dk1"/>
                          </a:solidFill>
                          <a:latin typeface="+mn-lt"/>
                          <a:ea typeface="+mn-ea"/>
                          <a:cs typeface="+mn-cs"/>
                        </a:rPr>
                        <a:t>$1,675.00</a:t>
                      </a:r>
                    </a:p>
                  </a:txBody>
                  <a:tcPr marL="51435" marR="51435" marT="0" marB="0"/>
                </a:tc>
                <a:extLst>
                  <a:ext uri="{0D108BD9-81ED-4DB2-BD59-A6C34878D82A}">
                    <a16:rowId xmlns:a16="http://schemas.microsoft.com/office/drawing/2014/main" val="437883423"/>
                  </a:ext>
                </a:extLst>
              </a:tr>
              <a:tr h="278130">
                <a:tc>
                  <a:txBody>
                    <a:bodyPr/>
                    <a:lstStyle/>
                    <a:p>
                      <a:r>
                        <a:rPr lang="en-US" sz="1100" dirty="0"/>
                        <a:t>Expenses</a:t>
                      </a:r>
                    </a:p>
                  </a:txBody>
                  <a:tcPr marL="68580" marR="68580" marT="34290" marB="34290"/>
                </a:tc>
                <a:tc>
                  <a:txBody>
                    <a:bodyPr/>
                    <a:lstStyle/>
                    <a:p>
                      <a:pPr marL="0" marR="0" algn="l" defTabSz="914400" rtl="0" eaLnBrk="1" latinLnBrk="0" hangingPunct="1">
                        <a:lnSpc>
                          <a:spcPct val="107000"/>
                        </a:lnSpc>
                        <a:spcBef>
                          <a:spcPts val="0"/>
                        </a:spcBef>
                        <a:spcAft>
                          <a:spcPts val="0"/>
                        </a:spcAft>
                      </a:pPr>
                      <a:r>
                        <a:rPr lang="en-US" sz="1100" kern="1200" dirty="0">
                          <a:solidFill>
                            <a:schemeClr val="dk1"/>
                          </a:solidFill>
                        </a:rPr>
                        <a:t>$533.00</a:t>
                      </a:r>
                      <a:endParaRPr lang="en-US" sz="1100" dirty="0">
                        <a:solidFill>
                          <a:schemeClr val="dk1"/>
                        </a:solidFill>
                      </a:endParaRPr>
                    </a:p>
                  </a:txBody>
                  <a:tcPr marL="51435" marR="51435" marT="0" marB="0"/>
                </a:tc>
                <a:extLst>
                  <a:ext uri="{0D108BD9-81ED-4DB2-BD59-A6C34878D82A}">
                    <a16:rowId xmlns:a16="http://schemas.microsoft.com/office/drawing/2014/main" val="1618381501"/>
                  </a:ext>
                </a:extLst>
              </a:tr>
              <a:tr h="278130">
                <a:tc>
                  <a:txBody>
                    <a:bodyPr/>
                    <a:lstStyle/>
                    <a:p>
                      <a:r>
                        <a:rPr lang="en-US" sz="1100" dirty="0"/>
                        <a:t>Net Income</a:t>
                      </a:r>
                    </a:p>
                  </a:txBody>
                  <a:tcPr marL="68580" marR="68580" marT="34290" marB="34290"/>
                </a:tc>
                <a:tc>
                  <a:txBody>
                    <a:bodyPr/>
                    <a:lstStyle/>
                    <a:p>
                      <a:pPr lvl="0">
                        <a:buNone/>
                      </a:pPr>
                      <a:r>
                        <a:rPr lang="en-US" sz="1100" dirty="0"/>
                        <a:t>$4,476.64</a:t>
                      </a:r>
                    </a:p>
                  </a:txBody>
                  <a:tcPr marL="68580" marR="68580" marT="34290" marB="34290"/>
                </a:tc>
                <a:extLst>
                  <a:ext uri="{0D108BD9-81ED-4DB2-BD59-A6C34878D82A}">
                    <a16:rowId xmlns:a16="http://schemas.microsoft.com/office/drawing/2014/main" val="2529263062"/>
                  </a:ext>
                </a:extLst>
              </a:tr>
            </a:tbl>
          </a:graphicData>
        </a:graphic>
      </p:graphicFrame>
      <p:graphicFrame>
        <p:nvGraphicFramePr>
          <p:cNvPr id="6" name="Table 5">
            <a:extLst>
              <a:ext uri="{FF2B5EF4-FFF2-40B4-BE49-F238E27FC236}">
                <a16:creationId xmlns:a16="http://schemas.microsoft.com/office/drawing/2014/main" id="{F1FD18DB-03AE-4C37-8F58-9336B04F41CA}"/>
              </a:ext>
            </a:extLst>
          </p:cNvPr>
          <p:cNvGraphicFramePr>
            <a:graphicFrameLocks noGrp="1"/>
          </p:cNvGraphicFramePr>
          <p:nvPr>
            <p:extLst>
              <p:ext uri="{D42A27DB-BD31-4B8C-83A1-F6EECF244321}">
                <p14:modId xmlns:p14="http://schemas.microsoft.com/office/powerpoint/2010/main" val="1170545863"/>
              </p:ext>
            </p:extLst>
          </p:nvPr>
        </p:nvGraphicFramePr>
        <p:xfrm>
          <a:off x="2676005" y="3119720"/>
          <a:ext cx="3837710" cy="1390650"/>
        </p:xfrm>
        <a:graphic>
          <a:graphicData uri="http://schemas.openxmlformats.org/drawingml/2006/table">
            <a:tbl>
              <a:tblPr firstRow="1" bandRow="1">
                <a:tableStyleId>{5C22544A-7EE6-4342-B048-85BDC9FD1C3A}</a:tableStyleId>
              </a:tblPr>
              <a:tblGrid>
                <a:gridCol w="1918855">
                  <a:extLst>
                    <a:ext uri="{9D8B030D-6E8A-4147-A177-3AD203B41FA5}">
                      <a16:colId xmlns:a16="http://schemas.microsoft.com/office/drawing/2014/main" val="3429161638"/>
                    </a:ext>
                  </a:extLst>
                </a:gridCol>
                <a:gridCol w="1918855">
                  <a:extLst>
                    <a:ext uri="{9D8B030D-6E8A-4147-A177-3AD203B41FA5}">
                      <a16:colId xmlns:a16="http://schemas.microsoft.com/office/drawing/2014/main" val="262747069"/>
                    </a:ext>
                  </a:extLst>
                </a:gridCol>
              </a:tblGrid>
              <a:tr h="278130">
                <a:tc gridSpan="2">
                  <a:txBody>
                    <a:bodyPr/>
                    <a:lstStyle/>
                    <a:p>
                      <a:pPr algn="ctr"/>
                      <a:r>
                        <a:rPr lang="en-US" sz="1100" dirty="0"/>
                        <a:t>Worst Case</a:t>
                      </a:r>
                    </a:p>
                  </a:txBody>
                  <a:tcPr marL="68580" marR="68580" marT="34290" marB="34290"/>
                </a:tc>
                <a:tc hMerge="1">
                  <a:txBody>
                    <a:bodyPr/>
                    <a:lstStyle/>
                    <a:p>
                      <a:endParaRPr lang="en-US"/>
                    </a:p>
                  </a:txBody>
                  <a:tcPr/>
                </a:tc>
                <a:extLst>
                  <a:ext uri="{0D108BD9-81ED-4DB2-BD59-A6C34878D82A}">
                    <a16:rowId xmlns:a16="http://schemas.microsoft.com/office/drawing/2014/main" val="506636232"/>
                  </a:ext>
                </a:extLst>
              </a:tr>
              <a:tr h="278130">
                <a:tc>
                  <a:txBody>
                    <a:bodyPr/>
                    <a:lstStyle/>
                    <a:p>
                      <a:r>
                        <a:rPr lang="en-US" sz="1100" dirty="0"/>
                        <a:t>Net Sales</a:t>
                      </a:r>
                    </a:p>
                  </a:txBody>
                  <a:tcPr marL="68580" marR="68580" marT="34290" marB="34290"/>
                </a:tc>
                <a:tc>
                  <a:txBody>
                    <a:bodyPr/>
                    <a:lstStyle/>
                    <a:p>
                      <a:pPr marL="0" marR="0" algn="l" defTabSz="914400" rtl="0" eaLnBrk="1" latinLnBrk="0" hangingPunct="1">
                        <a:lnSpc>
                          <a:spcPct val="107000"/>
                        </a:lnSpc>
                        <a:spcBef>
                          <a:spcPts val="0"/>
                        </a:spcBef>
                        <a:spcAft>
                          <a:spcPts val="0"/>
                        </a:spcAft>
                      </a:pPr>
                      <a:r>
                        <a:rPr lang="en-US" sz="1100" kern="1200" dirty="0">
                          <a:solidFill>
                            <a:schemeClr val="dk1"/>
                          </a:solidFill>
                        </a:rPr>
                        <a:t>$6,482.36</a:t>
                      </a:r>
                      <a:endParaRPr lang="en-US" sz="1100" dirty="0">
                        <a:solidFill>
                          <a:schemeClr val="dk1"/>
                        </a:solidFill>
                      </a:endParaRPr>
                    </a:p>
                  </a:txBody>
                  <a:tcPr marL="51435" marR="51435" marT="0" marB="0"/>
                </a:tc>
                <a:extLst>
                  <a:ext uri="{0D108BD9-81ED-4DB2-BD59-A6C34878D82A}">
                    <a16:rowId xmlns:a16="http://schemas.microsoft.com/office/drawing/2014/main" val="1381740779"/>
                  </a:ext>
                </a:extLst>
              </a:tr>
              <a:tr h="278130">
                <a:tc>
                  <a:txBody>
                    <a:bodyPr/>
                    <a:lstStyle/>
                    <a:p>
                      <a:r>
                        <a:rPr lang="en-US" sz="1100" dirty="0"/>
                        <a:t>Cost of Goods Sold</a:t>
                      </a:r>
                    </a:p>
                  </a:txBody>
                  <a:tcPr marL="68580" marR="68580" marT="34290" marB="34290"/>
                </a:tc>
                <a:tc>
                  <a:txBody>
                    <a:bodyPr/>
                    <a:lstStyle/>
                    <a:p>
                      <a:pPr marL="0" marR="0" lvl="0" algn="l" defTabSz="914400" eaLnBrk="1" latinLnBrk="0" hangingPunct="1">
                        <a:lnSpc>
                          <a:spcPct val="107000"/>
                        </a:lnSpc>
                        <a:spcBef>
                          <a:spcPts val="0"/>
                        </a:spcBef>
                        <a:spcAft>
                          <a:spcPts val="0"/>
                        </a:spcAft>
                        <a:buNone/>
                      </a:pPr>
                      <a:r>
                        <a:rPr lang="en-US" sz="1100" kern="1200" dirty="0">
                          <a:solidFill>
                            <a:schemeClr val="dk1"/>
                          </a:solidFill>
                          <a:latin typeface="+mn-lt"/>
                          <a:ea typeface="+mn-ea"/>
                          <a:cs typeface="+mn-cs"/>
                        </a:rPr>
                        <a:t>$1,675.00</a:t>
                      </a:r>
                    </a:p>
                  </a:txBody>
                  <a:tcPr marL="51435" marR="51435" marT="0" marB="0"/>
                </a:tc>
                <a:extLst>
                  <a:ext uri="{0D108BD9-81ED-4DB2-BD59-A6C34878D82A}">
                    <a16:rowId xmlns:a16="http://schemas.microsoft.com/office/drawing/2014/main" val="4041032012"/>
                  </a:ext>
                </a:extLst>
              </a:tr>
              <a:tr h="278130">
                <a:tc>
                  <a:txBody>
                    <a:bodyPr/>
                    <a:lstStyle/>
                    <a:p>
                      <a:r>
                        <a:rPr lang="en-US" sz="1100" dirty="0"/>
                        <a:t>Expenses</a:t>
                      </a:r>
                    </a:p>
                  </a:txBody>
                  <a:tcPr marL="68580" marR="68580" marT="34290" marB="34290"/>
                </a:tc>
                <a:tc>
                  <a:txBody>
                    <a:bodyPr/>
                    <a:lstStyle/>
                    <a:p>
                      <a:pPr marL="0" marR="0" algn="l" defTabSz="914400" rtl="0" eaLnBrk="1" latinLnBrk="0" hangingPunct="1">
                        <a:lnSpc>
                          <a:spcPct val="107000"/>
                        </a:lnSpc>
                        <a:spcBef>
                          <a:spcPts val="0"/>
                        </a:spcBef>
                        <a:spcAft>
                          <a:spcPts val="0"/>
                        </a:spcAft>
                      </a:pPr>
                      <a:r>
                        <a:rPr lang="en-US" sz="1100" kern="1200" dirty="0">
                          <a:solidFill>
                            <a:schemeClr val="dk1"/>
                          </a:solidFill>
                        </a:rPr>
                        <a:t>$533.00</a:t>
                      </a:r>
                      <a:endParaRPr lang="en-US" sz="1100" dirty="0">
                        <a:solidFill>
                          <a:schemeClr val="dk1"/>
                        </a:solidFill>
                      </a:endParaRPr>
                    </a:p>
                  </a:txBody>
                  <a:tcPr marL="51435" marR="51435" marT="0" marB="0"/>
                </a:tc>
                <a:extLst>
                  <a:ext uri="{0D108BD9-81ED-4DB2-BD59-A6C34878D82A}">
                    <a16:rowId xmlns:a16="http://schemas.microsoft.com/office/drawing/2014/main" val="3968063968"/>
                  </a:ext>
                </a:extLst>
              </a:tr>
              <a:tr h="278130">
                <a:tc>
                  <a:txBody>
                    <a:bodyPr/>
                    <a:lstStyle/>
                    <a:p>
                      <a:r>
                        <a:rPr lang="en-US" sz="1100" dirty="0"/>
                        <a:t>Net Income</a:t>
                      </a:r>
                    </a:p>
                  </a:txBody>
                  <a:tcPr marL="68580" marR="68580" marT="34290" marB="34290"/>
                </a:tc>
                <a:tc>
                  <a:txBody>
                    <a:bodyPr/>
                    <a:lstStyle/>
                    <a:p>
                      <a:pPr marL="0" marR="0" lvl="0" algn="l" defTabSz="914400" eaLnBrk="1" latinLnBrk="0" hangingPunct="1">
                        <a:lnSpc>
                          <a:spcPct val="107000"/>
                        </a:lnSpc>
                        <a:spcBef>
                          <a:spcPts val="0"/>
                        </a:spcBef>
                        <a:spcAft>
                          <a:spcPts val="0"/>
                        </a:spcAft>
                        <a:buNone/>
                      </a:pPr>
                      <a:r>
                        <a:rPr lang="en-US" sz="1100" kern="1200" dirty="0">
                          <a:solidFill>
                            <a:schemeClr val="dk1"/>
                          </a:solidFill>
                        </a:rPr>
                        <a:t>$4,274.36</a:t>
                      </a:r>
                      <a:endParaRPr lang="en-US" dirty="0"/>
                    </a:p>
                  </a:txBody>
                  <a:tcPr marL="51435" marR="51435" marT="0" marB="0"/>
                </a:tc>
                <a:extLst>
                  <a:ext uri="{0D108BD9-81ED-4DB2-BD59-A6C34878D82A}">
                    <a16:rowId xmlns:a16="http://schemas.microsoft.com/office/drawing/2014/main" val="1610730140"/>
                  </a:ext>
                </a:extLst>
              </a:tr>
            </a:tbl>
          </a:graphicData>
        </a:graphic>
      </p:graphicFrame>
    </p:spTree>
    <p:extLst>
      <p:ext uri="{BB962C8B-B14F-4D97-AF65-F5344CB8AC3E}">
        <p14:creationId xmlns:p14="http://schemas.microsoft.com/office/powerpoint/2010/main" val="1581605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2AD4-7629-4742-8CD8-1F559D797D9A}"/>
              </a:ext>
            </a:extLst>
          </p:cNvPr>
          <p:cNvSpPr>
            <a:spLocks noGrp="1"/>
          </p:cNvSpPr>
          <p:nvPr>
            <p:ph type="title"/>
          </p:nvPr>
        </p:nvSpPr>
        <p:spPr/>
        <p:txBody>
          <a:bodyPr>
            <a:normAutofit/>
          </a:bodyPr>
          <a:lstStyle/>
          <a:p>
            <a:r>
              <a:rPr lang="en-US" sz="2800" dirty="0"/>
              <a:t>Breakeven Analysis</a:t>
            </a:r>
          </a:p>
        </p:txBody>
      </p:sp>
      <p:sp>
        <p:nvSpPr>
          <p:cNvPr id="3" name="Content Placeholder 2">
            <a:extLst>
              <a:ext uri="{FF2B5EF4-FFF2-40B4-BE49-F238E27FC236}">
                <a16:creationId xmlns:a16="http://schemas.microsoft.com/office/drawing/2014/main" id="{1D403342-BECC-441D-8294-378A28E31E91}"/>
              </a:ext>
            </a:extLst>
          </p:cNvPr>
          <p:cNvSpPr>
            <a:spLocks noGrp="1"/>
          </p:cNvSpPr>
          <p:nvPr>
            <p:ph idx="1"/>
          </p:nvPr>
        </p:nvSpPr>
        <p:spPr>
          <a:xfrm>
            <a:off x="786325" y="1384301"/>
            <a:ext cx="7543800" cy="3017520"/>
          </a:xfrm>
        </p:spPr>
        <p:txBody>
          <a:bodyPr vert="horz" lIns="0" tIns="45720" rIns="0" bIns="45720" rtlCol="0" anchor="t">
            <a:normAutofit/>
          </a:bodyPr>
          <a:lstStyle/>
          <a:p>
            <a:r>
              <a:rPr lang="en-US" sz="1600" dirty="0"/>
              <a:t>Debt Service Coverage Ratio</a:t>
            </a:r>
            <a:endParaRPr lang="en-US" sz="1600" dirty="0">
              <a:cs typeface="Calibri"/>
            </a:endParaRPr>
          </a:p>
          <a:p>
            <a:pPr marL="287655" lvl="1"/>
            <a:r>
              <a:rPr lang="en-US" sz="1600" dirty="0"/>
              <a:t>Net Operating Income / Loan + Interest</a:t>
            </a:r>
            <a:endParaRPr lang="en-US" sz="1600" dirty="0">
              <a:cs typeface="Calibri"/>
            </a:endParaRPr>
          </a:p>
          <a:p>
            <a:pPr marL="287655" lvl="1"/>
            <a:r>
              <a:rPr lang="en-US" sz="1600" dirty="0"/>
              <a:t>$4,476.64 / ($2,300.00 + $23.00) = </a:t>
            </a:r>
            <a:r>
              <a:rPr lang="en-US" sz="1600" b="1" dirty="0"/>
              <a:t>1.9271</a:t>
            </a:r>
            <a:endParaRPr lang="en-US" sz="1600" b="1" dirty="0">
              <a:cs typeface="Calibri"/>
            </a:endParaRPr>
          </a:p>
        </p:txBody>
      </p:sp>
      <p:graphicFrame>
        <p:nvGraphicFramePr>
          <p:cNvPr id="4" name="Table 3">
            <a:extLst>
              <a:ext uri="{FF2B5EF4-FFF2-40B4-BE49-F238E27FC236}">
                <a16:creationId xmlns:a16="http://schemas.microsoft.com/office/drawing/2014/main" id="{1B9925C4-5AF8-4BBD-9355-B5A5BE5577B3}"/>
              </a:ext>
            </a:extLst>
          </p:cNvPr>
          <p:cNvGraphicFramePr>
            <a:graphicFrameLocks noGrp="1"/>
          </p:cNvGraphicFramePr>
          <p:nvPr>
            <p:extLst>
              <p:ext uri="{D42A27DB-BD31-4B8C-83A1-F6EECF244321}">
                <p14:modId xmlns:p14="http://schemas.microsoft.com/office/powerpoint/2010/main" val="915722741"/>
              </p:ext>
            </p:extLst>
          </p:nvPr>
        </p:nvGraphicFramePr>
        <p:xfrm>
          <a:off x="975013" y="2781203"/>
          <a:ext cx="7193976" cy="1689166"/>
        </p:xfrm>
        <a:graphic>
          <a:graphicData uri="http://schemas.openxmlformats.org/drawingml/2006/table">
            <a:tbl>
              <a:tblPr firstRow="1" bandRow="1">
                <a:tableStyleId>{5C22544A-7EE6-4342-B048-85BDC9FD1C3A}</a:tableStyleId>
              </a:tblPr>
              <a:tblGrid>
                <a:gridCol w="899247">
                  <a:extLst>
                    <a:ext uri="{9D8B030D-6E8A-4147-A177-3AD203B41FA5}">
                      <a16:colId xmlns:a16="http://schemas.microsoft.com/office/drawing/2014/main" val="1387392121"/>
                    </a:ext>
                  </a:extLst>
                </a:gridCol>
                <a:gridCol w="899247">
                  <a:extLst>
                    <a:ext uri="{9D8B030D-6E8A-4147-A177-3AD203B41FA5}">
                      <a16:colId xmlns:a16="http://schemas.microsoft.com/office/drawing/2014/main" val="1947385515"/>
                    </a:ext>
                  </a:extLst>
                </a:gridCol>
                <a:gridCol w="899247">
                  <a:extLst>
                    <a:ext uri="{9D8B030D-6E8A-4147-A177-3AD203B41FA5}">
                      <a16:colId xmlns:a16="http://schemas.microsoft.com/office/drawing/2014/main" val="2277935822"/>
                    </a:ext>
                  </a:extLst>
                </a:gridCol>
                <a:gridCol w="899247">
                  <a:extLst>
                    <a:ext uri="{9D8B030D-6E8A-4147-A177-3AD203B41FA5}">
                      <a16:colId xmlns:a16="http://schemas.microsoft.com/office/drawing/2014/main" val="988071157"/>
                    </a:ext>
                  </a:extLst>
                </a:gridCol>
                <a:gridCol w="899247">
                  <a:extLst>
                    <a:ext uri="{9D8B030D-6E8A-4147-A177-3AD203B41FA5}">
                      <a16:colId xmlns:a16="http://schemas.microsoft.com/office/drawing/2014/main" val="2524343591"/>
                    </a:ext>
                  </a:extLst>
                </a:gridCol>
                <a:gridCol w="899247">
                  <a:extLst>
                    <a:ext uri="{9D8B030D-6E8A-4147-A177-3AD203B41FA5}">
                      <a16:colId xmlns:a16="http://schemas.microsoft.com/office/drawing/2014/main" val="2523114143"/>
                    </a:ext>
                  </a:extLst>
                </a:gridCol>
                <a:gridCol w="899247">
                  <a:extLst>
                    <a:ext uri="{9D8B030D-6E8A-4147-A177-3AD203B41FA5}">
                      <a16:colId xmlns:a16="http://schemas.microsoft.com/office/drawing/2014/main" val="1460100348"/>
                    </a:ext>
                  </a:extLst>
                </a:gridCol>
                <a:gridCol w="899247">
                  <a:extLst>
                    <a:ext uri="{9D8B030D-6E8A-4147-A177-3AD203B41FA5}">
                      <a16:colId xmlns:a16="http://schemas.microsoft.com/office/drawing/2014/main" val="485532065"/>
                    </a:ext>
                  </a:extLst>
                </a:gridCol>
              </a:tblGrid>
              <a:tr h="558833">
                <a:tc>
                  <a:txBody>
                    <a:bodyPr/>
                    <a:lstStyle/>
                    <a:p>
                      <a:r>
                        <a:rPr lang="en-US" sz="1100" dirty="0"/>
                        <a:t>Product</a:t>
                      </a:r>
                    </a:p>
                  </a:txBody>
                  <a:tcPr marL="68580" marR="68580" marT="34290" marB="34290"/>
                </a:tc>
                <a:tc>
                  <a:txBody>
                    <a:bodyPr/>
                    <a:lstStyle/>
                    <a:p>
                      <a:r>
                        <a:rPr lang="en-US" sz="1100" dirty="0"/>
                        <a:t>Variable Cost Per Unit</a:t>
                      </a:r>
                    </a:p>
                  </a:txBody>
                  <a:tcPr marL="68580" marR="68580" marT="34290" marB="34290"/>
                </a:tc>
                <a:tc>
                  <a:txBody>
                    <a:bodyPr/>
                    <a:lstStyle/>
                    <a:p>
                      <a:r>
                        <a:rPr lang="en-US" sz="1100" dirty="0"/>
                        <a:t>Fixed Cost Per Unit</a:t>
                      </a:r>
                    </a:p>
                  </a:txBody>
                  <a:tcPr marL="68580" marR="68580" marT="34290" marB="34290"/>
                </a:tc>
                <a:tc>
                  <a:txBody>
                    <a:bodyPr/>
                    <a:lstStyle/>
                    <a:p>
                      <a:r>
                        <a:rPr lang="en-US" sz="1100" dirty="0"/>
                        <a:t>Cost Per</a:t>
                      </a:r>
                      <a:r>
                        <a:rPr lang="en-US" sz="1100" baseline="0" dirty="0"/>
                        <a:t> Unit</a:t>
                      </a:r>
                      <a:endParaRPr lang="en-US" sz="1100" dirty="0"/>
                    </a:p>
                  </a:txBody>
                  <a:tcPr marL="68580" marR="68580" marT="34290" marB="34290"/>
                </a:tc>
                <a:tc>
                  <a:txBody>
                    <a:bodyPr/>
                    <a:lstStyle/>
                    <a:p>
                      <a:r>
                        <a:rPr lang="en-US" sz="1100" dirty="0"/>
                        <a:t>Quantity</a:t>
                      </a:r>
                    </a:p>
                  </a:txBody>
                  <a:tcPr marL="68580" marR="68580" marT="34290" marB="34290"/>
                </a:tc>
                <a:tc>
                  <a:txBody>
                    <a:bodyPr/>
                    <a:lstStyle/>
                    <a:p>
                      <a:r>
                        <a:rPr lang="en-US" sz="1100"/>
                        <a:t>Selling Price</a:t>
                      </a:r>
                    </a:p>
                  </a:txBody>
                  <a:tcPr marL="68580" marR="68580" marT="34290" marB="34290"/>
                </a:tc>
                <a:tc>
                  <a:txBody>
                    <a:bodyPr/>
                    <a:lstStyle/>
                    <a:p>
                      <a:r>
                        <a:rPr lang="en-US" sz="1100"/>
                        <a:t>Sales Needed to Break Even</a:t>
                      </a:r>
                    </a:p>
                  </a:txBody>
                  <a:tcPr marL="68580" marR="68580" marT="34290" marB="34290"/>
                </a:tc>
                <a:tc>
                  <a:txBody>
                    <a:bodyPr/>
                    <a:lstStyle/>
                    <a:p>
                      <a:r>
                        <a:rPr lang="en-US" sz="1100"/>
                        <a:t>Gross Margin</a:t>
                      </a:r>
                    </a:p>
                  </a:txBody>
                  <a:tcPr marL="68580" marR="68580" marT="34290" marB="34290"/>
                </a:tc>
                <a:extLst>
                  <a:ext uri="{0D108BD9-81ED-4DB2-BD59-A6C34878D82A}">
                    <a16:rowId xmlns:a16="http://schemas.microsoft.com/office/drawing/2014/main" val="1099756156"/>
                  </a:ext>
                </a:extLst>
              </a:tr>
              <a:tr h="558833">
                <a:tc>
                  <a:txBody>
                    <a:bodyPr/>
                    <a:lstStyle/>
                    <a:p>
                      <a:r>
                        <a:rPr lang="en-US" sz="1100"/>
                        <a:t>Flags</a:t>
                      </a:r>
                    </a:p>
                  </a:txBody>
                  <a:tcPr marL="68580" marR="68580" marT="34290" marB="34290"/>
                </a:tc>
                <a:tc>
                  <a:txBody>
                    <a:bodyPr/>
                    <a:lstStyle/>
                    <a:p>
                      <a:r>
                        <a:rPr lang="en-US" sz="1100" dirty="0"/>
                        <a:t>$3.50</a:t>
                      </a:r>
                    </a:p>
                  </a:txBody>
                  <a:tcPr marL="68580" marR="68580" marT="34290" marB="34290"/>
                </a:tc>
                <a:tc>
                  <a:txBody>
                    <a:bodyPr/>
                    <a:lstStyle/>
                    <a:p>
                      <a:r>
                        <a:rPr lang="en-US" sz="1100" dirty="0"/>
                        <a:t>$1.02</a:t>
                      </a:r>
                    </a:p>
                  </a:txBody>
                  <a:tcPr marL="68580" marR="68580" marT="34290" marB="34290"/>
                </a:tc>
                <a:tc>
                  <a:txBody>
                    <a:bodyPr/>
                    <a:lstStyle/>
                    <a:p>
                      <a:r>
                        <a:rPr lang="en-US" sz="1100" dirty="0"/>
                        <a:t>$4.52</a:t>
                      </a:r>
                    </a:p>
                  </a:txBody>
                  <a:tcPr marL="68580" marR="68580" marT="34290" marB="34290"/>
                </a:tc>
                <a:tc>
                  <a:txBody>
                    <a:bodyPr/>
                    <a:lstStyle/>
                    <a:p>
                      <a:r>
                        <a:rPr lang="en-US" sz="1100"/>
                        <a:t>250</a:t>
                      </a:r>
                    </a:p>
                  </a:txBody>
                  <a:tcPr marL="68580" marR="68580" marT="34290" marB="34290"/>
                </a:tc>
                <a:tc>
                  <a:txBody>
                    <a:bodyPr/>
                    <a:lstStyle/>
                    <a:p>
                      <a:r>
                        <a:rPr lang="en-US" sz="1100"/>
                        <a:t>$20</a:t>
                      </a:r>
                    </a:p>
                  </a:txBody>
                  <a:tcPr marL="68580" marR="68580" marT="34290" marB="34290"/>
                </a:tc>
                <a:tc>
                  <a:txBody>
                    <a:bodyPr/>
                    <a:lstStyle/>
                    <a:p>
                      <a:r>
                        <a:rPr lang="en-US" sz="1100"/>
                        <a:t>57</a:t>
                      </a:r>
                    </a:p>
                  </a:txBody>
                  <a:tcPr marL="68580" marR="68580" marT="34290" marB="34290"/>
                </a:tc>
                <a:tc>
                  <a:txBody>
                    <a:bodyPr/>
                    <a:lstStyle/>
                    <a:p>
                      <a:r>
                        <a:rPr lang="en-US" sz="1100" dirty="0"/>
                        <a:t>$3,870.00</a:t>
                      </a:r>
                    </a:p>
                  </a:txBody>
                  <a:tcPr marL="68580" marR="68580" marT="34290" marB="34290"/>
                </a:tc>
                <a:extLst>
                  <a:ext uri="{0D108BD9-81ED-4DB2-BD59-A6C34878D82A}">
                    <a16:rowId xmlns:a16="http://schemas.microsoft.com/office/drawing/2014/main" val="550890819"/>
                  </a:ext>
                </a:extLst>
              </a:tr>
              <a:tr h="558833">
                <a:tc>
                  <a:txBody>
                    <a:bodyPr/>
                    <a:lstStyle/>
                    <a:p>
                      <a:r>
                        <a:rPr lang="en-US" sz="1100"/>
                        <a:t>Wooden Sign</a:t>
                      </a:r>
                    </a:p>
                  </a:txBody>
                  <a:tcPr marL="68580" marR="68580" marT="34290" marB="34290"/>
                </a:tc>
                <a:tc>
                  <a:txBody>
                    <a:bodyPr/>
                    <a:lstStyle/>
                    <a:p>
                      <a:r>
                        <a:rPr lang="en-US" sz="1100" dirty="0"/>
                        <a:t>$20.00</a:t>
                      </a:r>
                    </a:p>
                  </a:txBody>
                  <a:tcPr marL="68580" marR="68580" marT="34290" marB="34290"/>
                </a:tc>
                <a:tc>
                  <a:txBody>
                    <a:bodyPr/>
                    <a:lstStyle/>
                    <a:p>
                      <a:r>
                        <a:rPr lang="en-US" sz="1100" dirty="0"/>
                        <a:t>$6.38</a:t>
                      </a:r>
                    </a:p>
                  </a:txBody>
                  <a:tcPr marL="68580" marR="68580" marT="34290" marB="34290"/>
                </a:tc>
                <a:tc>
                  <a:txBody>
                    <a:bodyPr/>
                    <a:lstStyle/>
                    <a:p>
                      <a:r>
                        <a:rPr lang="en-US" sz="1100" dirty="0"/>
                        <a:t>$26.38</a:t>
                      </a:r>
                    </a:p>
                  </a:txBody>
                  <a:tcPr marL="68580" marR="68580" marT="34290" marB="34290"/>
                </a:tc>
                <a:tc>
                  <a:txBody>
                    <a:bodyPr/>
                    <a:lstStyle/>
                    <a:p>
                      <a:r>
                        <a:rPr lang="en-US" sz="1100"/>
                        <a:t>40</a:t>
                      </a:r>
                    </a:p>
                  </a:txBody>
                  <a:tcPr marL="68580" marR="68580" marT="34290" marB="34290"/>
                </a:tc>
                <a:tc>
                  <a:txBody>
                    <a:bodyPr/>
                    <a:lstStyle/>
                    <a:p>
                      <a:r>
                        <a:rPr lang="en-US" sz="1100"/>
                        <a:t>$50</a:t>
                      </a:r>
                    </a:p>
                  </a:txBody>
                  <a:tcPr marL="68580" marR="68580" marT="34290" marB="34290"/>
                </a:tc>
                <a:tc>
                  <a:txBody>
                    <a:bodyPr/>
                    <a:lstStyle/>
                    <a:p>
                      <a:r>
                        <a:rPr lang="en-US" sz="1100"/>
                        <a:t>23</a:t>
                      </a:r>
                      <a:endParaRPr lang="en-US"/>
                    </a:p>
                  </a:txBody>
                  <a:tcPr marL="68580" marR="68580" marT="34290" marB="34290"/>
                </a:tc>
                <a:tc>
                  <a:txBody>
                    <a:bodyPr/>
                    <a:lstStyle/>
                    <a:p>
                      <a:r>
                        <a:rPr lang="en-US" sz="1100" dirty="0"/>
                        <a:t>$745.00</a:t>
                      </a:r>
                    </a:p>
                  </a:txBody>
                  <a:tcPr marL="68580" marR="68580" marT="34290" marB="34290"/>
                </a:tc>
                <a:extLst>
                  <a:ext uri="{0D108BD9-81ED-4DB2-BD59-A6C34878D82A}">
                    <a16:rowId xmlns:a16="http://schemas.microsoft.com/office/drawing/2014/main" val="4225577115"/>
                  </a:ext>
                </a:extLst>
              </a:tr>
            </a:tbl>
          </a:graphicData>
        </a:graphic>
      </p:graphicFrame>
    </p:spTree>
    <p:extLst>
      <p:ext uri="{BB962C8B-B14F-4D97-AF65-F5344CB8AC3E}">
        <p14:creationId xmlns:p14="http://schemas.microsoft.com/office/powerpoint/2010/main" val="679902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6CCA-9687-485D-A146-20F8A5E7BB47}"/>
              </a:ext>
            </a:extLst>
          </p:cNvPr>
          <p:cNvSpPr>
            <a:spLocks noGrp="1"/>
          </p:cNvSpPr>
          <p:nvPr>
            <p:ph type="title"/>
          </p:nvPr>
        </p:nvSpPr>
        <p:spPr>
          <a:xfrm>
            <a:off x="800100" y="3939702"/>
            <a:ext cx="7543800" cy="771536"/>
          </a:xfrm>
        </p:spPr>
        <p:txBody>
          <a:bodyPr>
            <a:normAutofit/>
          </a:bodyPr>
          <a:lstStyle/>
          <a:p>
            <a:pPr algn="ctr"/>
            <a:r>
              <a:rPr lang="en-US" dirty="0">
                <a:solidFill>
                  <a:srgbClr val="FFFFFF"/>
                </a:solidFill>
              </a:rPr>
              <a:t>Loan Request</a:t>
            </a:r>
          </a:p>
        </p:txBody>
      </p:sp>
      <p:graphicFrame>
        <p:nvGraphicFramePr>
          <p:cNvPr id="5" name="Content Placeholder 2">
            <a:extLst>
              <a:ext uri="{FF2B5EF4-FFF2-40B4-BE49-F238E27FC236}">
                <a16:creationId xmlns:a16="http://schemas.microsoft.com/office/drawing/2014/main" id="{18BDA2F0-EDB1-46F8-9799-DB8F3B780E23}"/>
              </a:ext>
            </a:extLst>
          </p:cNvPr>
          <p:cNvGraphicFramePr>
            <a:graphicFrameLocks noGrp="1"/>
          </p:cNvGraphicFramePr>
          <p:nvPr>
            <p:ph idx="1"/>
            <p:extLst>
              <p:ext uri="{D42A27DB-BD31-4B8C-83A1-F6EECF244321}">
                <p14:modId xmlns:p14="http://schemas.microsoft.com/office/powerpoint/2010/main" val="942078375"/>
              </p:ext>
            </p:extLst>
          </p:nvPr>
        </p:nvGraphicFramePr>
        <p:xfrm>
          <a:off x="482599" y="482600"/>
          <a:ext cx="8175358" cy="2714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959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8"/>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2"/>
              </a:buClr>
              <a:buSzPts val="2800"/>
              <a:buFont typeface="Century Gothic"/>
              <a:buNone/>
            </a:pPr>
            <a:r>
              <a:rPr lang="en" b="0" i="0" u="none" strike="noStrike" cap="none">
                <a:solidFill>
                  <a:srgbClr val="434343"/>
                </a:solidFill>
                <a:latin typeface="Century Gothic"/>
                <a:ea typeface="Century Gothic"/>
                <a:cs typeface="Century Gothic"/>
                <a:sym typeface="Century Gothic"/>
              </a:rPr>
              <a:t>Donations</a:t>
            </a:r>
            <a:endParaRPr b="0" i="0" u="none" strike="noStrike" cap="none">
              <a:solidFill>
                <a:srgbClr val="434343"/>
              </a:solidFill>
              <a:latin typeface="Century Gothic"/>
              <a:ea typeface="Century Gothic"/>
              <a:cs typeface="Century Gothic"/>
              <a:sym typeface="Century Gothic"/>
            </a:endParaRPr>
          </a:p>
        </p:txBody>
      </p:sp>
      <p:sp>
        <p:nvSpPr>
          <p:cNvPr id="367" name="Google Shape;367;p48"/>
          <p:cNvSpPr txBox="1">
            <a:spLocks noGrp="1"/>
          </p:cNvSpPr>
          <p:nvPr>
            <p:ph type="body" idx="1"/>
          </p:nvPr>
        </p:nvSpPr>
        <p:spPr>
          <a:xfrm>
            <a:off x="474675" y="1806600"/>
            <a:ext cx="4821600" cy="2872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2400" i="0" u="none" strike="noStrike" cap="none" dirty="0">
                <a:solidFill>
                  <a:srgbClr val="E69138"/>
                </a:solidFill>
                <a:latin typeface="Century Gothic"/>
                <a:ea typeface="Century Gothic"/>
                <a:cs typeface="Century Gothic"/>
                <a:sym typeface="Century Gothic"/>
              </a:rPr>
              <a:t>Boys and Girls Club of </a:t>
            </a:r>
            <a:r>
              <a:rPr lang="en-US" sz="2400" dirty="0">
                <a:solidFill>
                  <a:srgbClr val="E69138"/>
                </a:solidFill>
                <a:latin typeface="Century Gothic"/>
                <a:ea typeface="Century Gothic"/>
                <a:cs typeface="Century Gothic"/>
                <a:sym typeface="Century Gothic"/>
              </a:rPr>
              <a:t>Mankato</a:t>
            </a:r>
            <a:endParaRPr sz="2400" dirty="0">
              <a:solidFill>
                <a:srgbClr val="E69138"/>
              </a:solidFill>
              <a:latin typeface="Century Gothic"/>
              <a:ea typeface="Century Gothic"/>
              <a:cs typeface="Century Gothic"/>
              <a:sym typeface="Century Gothic"/>
            </a:endParaRPr>
          </a:p>
          <a:p>
            <a:pPr marL="342900">
              <a:lnSpc>
                <a:spcPct val="115000"/>
              </a:lnSpc>
              <a:buClr>
                <a:srgbClr val="E69138"/>
              </a:buClr>
              <a:buFont typeface="Century Gothic"/>
              <a:buChar char="➢"/>
            </a:pPr>
            <a:r>
              <a:rPr lang="en-US" dirty="0">
                <a:solidFill>
                  <a:srgbClr val="434343"/>
                </a:solidFill>
                <a:latin typeface="Century Gothic"/>
                <a:ea typeface="Century Gothic"/>
                <a:cs typeface="Century Gothic"/>
                <a:sym typeface="Century Gothic"/>
              </a:rPr>
              <a:t>The mission of Boys &amp; Girls Club is to empower all young people, especially those who need us most, to realize their full potential as productive, responsible and caring community members. Vision: To give every child access to a safe, nurturing, educational environment, that positively impacts their lives. </a:t>
            </a:r>
            <a:endParaRPr i="0" u="none" strike="noStrike" cap="none" dirty="0">
              <a:solidFill>
                <a:srgbClr val="434343"/>
              </a:solidFill>
              <a:latin typeface="Century Gothic"/>
              <a:ea typeface="Century Gothic"/>
              <a:cs typeface="Century Gothic"/>
              <a:sym typeface="Century Gothic"/>
            </a:endParaRPr>
          </a:p>
        </p:txBody>
      </p:sp>
      <p:pic>
        <p:nvPicPr>
          <p:cNvPr id="3" name="Picture 2">
            <a:extLst>
              <a:ext uri="{FF2B5EF4-FFF2-40B4-BE49-F238E27FC236}">
                <a16:creationId xmlns:a16="http://schemas.microsoft.com/office/drawing/2014/main" id="{A79AEB7B-A2FE-462E-B76A-54FF7166AA01}"/>
              </a:ext>
            </a:extLst>
          </p:cNvPr>
          <p:cNvPicPr>
            <a:picLocks noChangeAspect="1"/>
          </p:cNvPicPr>
          <p:nvPr/>
        </p:nvPicPr>
        <p:blipFill>
          <a:blip r:embed="rId3"/>
          <a:stretch>
            <a:fillRect/>
          </a:stretch>
        </p:blipFill>
        <p:spPr>
          <a:xfrm>
            <a:off x="5887726" y="1728400"/>
            <a:ext cx="2214625" cy="1300951"/>
          </a:xfrm>
          <a:prstGeom prst="rect">
            <a:avLst/>
          </a:prstGeom>
        </p:spPr>
      </p:pic>
      <p:pic>
        <p:nvPicPr>
          <p:cNvPr id="4" name="Picture 3">
            <a:extLst>
              <a:ext uri="{FF2B5EF4-FFF2-40B4-BE49-F238E27FC236}">
                <a16:creationId xmlns:a16="http://schemas.microsoft.com/office/drawing/2014/main" id="{AFED7F8B-2E44-4342-A75A-155CAE35509A}"/>
              </a:ext>
            </a:extLst>
          </p:cNvPr>
          <p:cNvPicPr>
            <a:picLocks noChangeAspect="1"/>
          </p:cNvPicPr>
          <p:nvPr/>
        </p:nvPicPr>
        <p:blipFill>
          <a:blip r:embed="rId4"/>
          <a:stretch>
            <a:fillRect/>
          </a:stretch>
        </p:blipFill>
        <p:spPr>
          <a:xfrm>
            <a:off x="5903086" y="3029351"/>
            <a:ext cx="2199265" cy="164944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3966B0-8B5E-0D45-8275-873454E19746}"/>
              </a:ext>
            </a:extLst>
          </p:cNvPr>
          <p:cNvPicPr>
            <a:picLocks noChangeAspect="1"/>
          </p:cNvPicPr>
          <p:nvPr/>
        </p:nvPicPr>
        <p:blipFill>
          <a:blip r:embed="rId2"/>
          <a:stretch>
            <a:fillRect/>
          </a:stretch>
        </p:blipFill>
        <p:spPr>
          <a:xfrm>
            <a:off x="714375" y="0"/>
            <a:ext cx="7715250" cy="5143500"/>
          </a:xfrm>
          <a:prstGeom prst="rect">
            <a:avLst/>
          </a:prstGeom>
        </p:spPr>
      </p:pic>
    </p:spTree>
    <p:extLst>
      <p:ext uri="{BB962C8B-B14F-4D97-AF65-F5344CB8AC3E}">
        <p14:creationId xmlns:p14="http://schemas.microsoft.com/office/powerpoint/2010/main" val="1596737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6DC08E-2E89-C945-AAF2-79AE0A8600A8}"/>
              </a:ext>
            </a:extLst>
          </p:cNvPr>
          <p:cNvSpPr txBox="1"/>
          <p:nvPr/>
        </p:nvSpPr>
        <p:spPr>
          <a:xfrm>
            <a:off x="2121877" y="1770184"/>
            <a:ext cx="4865077" cy="1107996"/>
          </a:xfrm>
          <a:prstGeom prst="rect">
            <a:avLst/>
          </a:prstGeom>
          <a:noFill/>
        </p:spPr>
        <p:txBody>
          <a:bodyPr wrap="square" rtlCol="0">
            <a:spAutoFit/>
          </a:bodyPr>
          <a:lstStyle/>
          <a:p>
            <a:pPr algn="ctr"/>
            <a:r>
              <a:rPr lang="en-US" sz="6600" dirty="0"/>
              <a:t>QUESTIONS?</a:t>
            </a:r>
          </a:p>
        </p:txBody>
      </p:sp>
    </p:spTree>
    <p:extLst>
      <p:ext uri="{BB962C8B-B14F-4D97-AF65-F5344CB8AC3E}">
        <p14:creationId xmlns:p14="http://schemas.microsoft.com/office/powerpoint/2010/main" val="2053076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88" y="0"/>
            <a:ext cx="7309293" cy="4696158"/>
          </a:xfrm>
          <a:prstGeom prst="rect">
            <a:avLst/>
          </a:prstGeom>
        </p:spPr>
      </p:pic>
    </p:spTree>
    <p:extLst>
      <p:ext uri="{BB962C8B-B14F-4D97-AF65-F5344CB8AC3E}">
        <p14:creationId xmlns:p14="http://schemas.microsoft.com/office/powerpoint/2010/main" val="3823697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94F65CC-9C05-4EA2-BAC4-15B9673C6AE3}"/>
              </a:ext>
            </a:extLst>
          </p:cNvPr>
          <p:cNvPicPr>
            <a:picLocks noChangeAspect="1"/>
          </p:cNvPicPr>
          <p:nvPr/>
        </p:nvPicPr>
        <p:blipFill rotWithShape="1">
          <a:blip r:embed="rId2"/>
          <a:srcRect t="4661" r="-1" b="384"/>
          <a:stretch/>
        </p:blipFill>
        <p:spPr>
          <a:xfrm>
            <a:off x="1056626" y="601344"/>
            <a:ext cx="7030747" cy="3954792"/>
          </a:xfrm>
          <a:prstGeom prst="rect">
            <a:avLst/>
          </a:prstGeom>
        </p:spPr>
      </p:pic>
    </p:spTree>
    <p:extLst>
      <p:ext uri="{BB962C8B-B14F-4D97-AF65-F5344CB8AC3E}">
        <p14:creationId xmlns:p14="http://schemas.microsoft.com/office/powerpoint/2010/main" val="1194596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54" b="8133"/>
          <a:stretch/>
        </p:blipFill>
        <p:spPr>
          <a:xfrm>
            <a:off x="946298" y="-1"/>
            <a:ext cx="7451990" cy="4710223"/>
          </a:xfrm>
          <a:prstGeom prst="rect">
            <a:avLst/>
          </a:prstGeom>
        </p:spPr>
      </p:pic>
    </p:spTree>
    <p:extLst>
      <p:ext uri="{BB962C8B-B14F-4D97-AF65-F5344CB8AC3E}">
        <p14:creationId xmlns:p14="http://schemas.microsoft.com/office/powerpoint/2010/main" val="1398233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4" b="5892"/>
          <a:stretch/>
        </p:blipFill>
        <p:spPr>
          <a:xfrm>
            <a:off x="893135" y="0"/>
            <a:ext cx="7069211" cy="4572000"/>
          </a:xfrm>
          <a:prstGeom prst="rect">
            <a:avLst/>
          </a:prstGeom>
        </p:spPr>
      </p:pic>
    </p:spTree>
    <p:extLst>
      <p:ext uri="{BB962C8B-B14F-4D97-AF65-F5344CB8AC3E}">
        <p14:creationId xmlns:p14="http://schemas.microsoft.com/office/powerpoint/2010/main" val="192633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29"/>
        <p:cNvGrpSpPr/>
        <p:nvPr/>
      </p:nvGrpSpPr>
      <p:grpSpPr>
        <a:xfrm>
          <a:off x="0" y="0"/>
          <a:ext cx="0" cy="0"/>
          <a:chOff x="0" y="0"/>
          <a:chExt cx="0" cy="0"/>
        </a:xfrm>
      </p:grpSpPr>
      <p:sp>
        <p:nvSpPr>
          <p:cNvPr id="76" name="Rectangle 75">
            <a:extLst>
              <a:ext uri="{FF2B5EF4-FFF2-40B4-BE49-F238E27FC236}">
                <a16:creationId xmlns:a16="http://schemas.microsoft.com/office/drawing/2014/main" id="{751362D6-E50C-4FD9-A14F-CFE0F9296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A0AAC9CB-DB93-4D67-9251-CCDF54EC6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EC644050-164D-47D8-B605-4063C21DEB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FE3110BF-1508-4B22-A98F-7D9122D27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D421D832-FCE6-4026-A5B1-954692E1A2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07329" y="1564641"/>
            <a:ext cx="43891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33" name="Google Shape;133;p21"/>
          <p:cNvSpPr txBox="1"/>
          <p:nvPr/>
        </p:nvSpPr>
        <p:spPr>
          <a:xfrm>
            <a:off x="3526310" y="1649185"/>
            <a:ext cx="5135997" cy="2752635"/>
          </a:xfrm>
          <a:prstGeom prst="rect">
            <a:avLst/>
          </a:prstGeom>
        </p:spPr>
        <p:txBody>
          <a:bodyPr spcFirstLastPara="1" vert="horz" lIns="0" tIns="45720" rIns="0" bIns="45720" rtlCol="0" anchorCtr="0">
            <a:normAutofit/>
          </a:bodyPr>
          <a:lstStyle/>
          <a:p>
            <a:pPr marL="0" lvl="0" indent="0" defTabSz="914400">
              <a:lnSpc>
                <a:spcPct val="90000"/>
              </a:lnSpc>
              <a:spcBef>
                <a:spcPts val="0"/>
              </a:spcBef>
              <a:spcAft>
                <a:spcPts val="600"/>
              </a:spcAft>
              <a:buClr>
                <a:schemeClr val="accent1"/>
              </a:buClr>
              <a:buFont typeface="Calibri" panose="020F0502020204030204" pitchFamily="34" charset="0"/>
              <a:buNone/>
            </a:pPr>
            <a:r>
              <a:rPr lang="en-US" dirty="0">
                <a:solidFill>
                  <a:schemeClr val="tx1">
                    <a:lumMod val="75000"/>
                    <a:lumOff val="25000"/>
                  </a:schemeClr>
                </a:solidFill>
                <a:sym typeface="Century Gothic"/>
              </a:rPr>
              <a:t>Flags</a:t>
            </a:r>
          </a:p>
          <a:p>
            <a:pPr marL="400050" lvl="0" indent="-285750" defTabSz="914400">
              <a:lnSpc>
                <a:spcPct val="90000"/>
              </a:lnSpc>
              <a:spcBef>
                <a:spcPts val="0"/>
              </a:spcBef>
              <a:spcAft>
                <a:spcPts val="600"/>
              </a:spcAft>
              <a:buClr>
                <a:schemeClr val="accent1"/>
              </a:buClr>
              <a:buSzPts val="1800"/>
              <a:buFont typeface="Arial" panose="020B0604020202020204" pitchFamily="34" charset="0"/>
              <a:buChar char="•"/>
            </a:pPr>
            <a:r>
              <a:rPr lang="en-US" dirty="0">
                <a:solidFill>
                  <a:schemeClr val="tx1">
                    <a:lumMod val="75000"/>
                    <a:lumOff val="25000"/>
                  </a:schemeClr>
                </a:solidFill>
                <a:sym typeface="Century Gothic"/>
              </a:rPr>
              <a:t>3ft x 5ft</a:t>
            </a:r>
          </a:p>
          <a:p>
            <a:pPr marL="400050" lvl="0" indent="-285750" defTabSz="914400">
              <a:lnSpc>
                <a:spcPct val="90000"/>
              </a:lnSpc>
              <a:spcBef>
                <a:spcPts val="0"/>
              </a:spcBef>
              <a:spcAft>
                <a:spcPts val="600"/>
              </a:spcAft>
              <a:buClr>
                <a:schemeClr val="accent1"/>
              </a:buClr>
              <a:buSzPts val="1800"/>
              <a:buFont typeface="Arial" panose="020B0604020202020204" pitchFamily="34" charset="0"/>
              <a:buChar char="•"/>
            </a:pPr>
            <a:r>
              <a:rPr lang="en-US" dirty="0">
                <a:solidFill>
                  <a:schemeClr val="tx1">
                    <a:lumMod val="75000"/>
                    <a:lumOff val="25000"/>
                  </a:schemeClr>
                </a:solidFill>
                <a:sym typeface="Century Gothic"/>
              </a:rPr>
              <a:t>Printed directly to material – high resolution</a:t>
            </a:r>
          </a:p>
          <a:p>
            <a:pPr marL="400050" lvl="0" indent="-285750" defTabSz="914400">
              <a:lnSpc>
                <a:spcPct val="90000"/>
              </a:lnSpc>
              <a:spcBef>
                <a:spcPts val="0"/>
              </a:spcBef>
              <a:spcAft>
                <a:spcPts val="600"/>
              </a:spcAft>
              <a:buClr>
                <a:schemeClr val="accent1"/>
              </a:buClr>
              <a:buSzPts val="1800"/>
              <a:buFont typeface="Arial" panose="020B0604020202020204" pitchFamily="34" charset="0"/>
              <a:buChar char="•"/>
            </a:pPr>
            <a:r>
              <a:rPr lang="en-US" dirty="0">
                <a:solidFill>
                  <a:schemeClr val="tx1">
                    <a:lumMod val="75000"/>
                    <a:lumOff val="25000"/>
                  </a:schemeClr>
                </a:solidFill>
                <a:sym typeface="Century Gothic"/>
              </a:rPr>
              <a:t>Grommet for ease of use</a:t>
            </a:r>
          </a:p>
        </p:txBody>
      </p:sp>
      <p:sp>
        <p:nvSpPr>
          <p:cNvPr id="86" name="Rectangle 85">
            <a:extLst>
              <a:ext uri="{FF2B5EF4-FFF2-40B4-BE49-F238E27FC236}">
                <a16:creationId xmlns:a16="http://schemas.microsoft.com/office/drawing/2014/main" id="{62DEEBA4-0B42-4DCA-852F-4D86CE964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9F90379A-EF95-4E00-8695-906F14374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Google Shape;134;p21"/>
          <p:cNvSpPr txBox="1"/>
          <p:nvPr/>
        </p:nvSpPr>
        <p:spPr>
          <a:xfrm>
            <a:off x="3513875" y="3289800"/>
            <a:ext cx="651900" cy="3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latin typeface="Century Gothic"/>
              <a:ea typeface="Century Gothic"/>
              <a:cs typeface="Century Gothic"/>
              <a:sym typeface="Century Gothic"/>
            </a:endParaRPr>
          </a:p>
        </p:txBody>
      </p:sp>
      <p:sp>
        <p:nvSpPr>
          <p:cNvPr id="135" name="Google Shape;135;p21"/>
          <p:cNvSpPr txBox="1"/>
          <p:nvPr/>
        </p:nvSpPr>
        <p:spPr>
          <a:xfrm>
            <a:off x="6569025" y="2582425"/>
            <a:ext cx="651900" cy="3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latin typeface="Century Gothic"/>
              <a:ea typeface="Century Gothic"/>
              <a:cs typeface="Century Gothic"/>
              <a:sym typeface="Century Gothic"/>
            </a:endParaRPr>
          </a:p>
        </p:txBody>
      </p:sp>
      <p:sp>
        <p:nvSpPr>
          <p:cNvPr id="15" name="Google Shape;142;p22"/>
          <p:cNvSpPr txBox="1">
            <a:spLocks/>
          </p:cNvSpPr>
          <p:nvPr/>
        </p:nvSpPr>
        <p:spPr>
          <a:xfrm>
            <a:off x="3886200" y="476209"/>
            <a:ext cx="4776107" cy="1088068"/>
          </a:xfrm>
          <a:prstGeom prst="rect">
            <a:avLst/>
          </a:prstGeom>
        </p:spPr>
        <p:txBody>
          <a:bodyPr spcFirstLastPara="1" vert="horz" wrap="square" lIns="91440" tIns="45720" rIns="91440" bIns="45720" rtlCol="0" anchor="b" anchorCtr="0">
            <a:normAutofit/>
          </a:bodyPr>
          <a:lstStyle>
            <a:lvl1pPr lvl="0" algn="l" defTabSz="685800" rtl="0" eaLnBrk="1" latinLnBrk="0" hangingPunct="1">
              <a:lnSpc>
                <a:spcPct val="85000"/>
              </a:lnSpc>
              <a:spcBef>
                <a:spcPts val="0"/>
              </a:spcBef>
              <a:spcAft>
                <a:spcPts val="0"/>
              </a:spcAft>
              <a:buSzPts val="2800"/>
              <a:buNone/>
              <a:defRPr sz="3600" kern="1200" spc="-38" baseline="0">
                <a:solidFill>
                  <a:schemeClr val="tx1">
                    <a:lumMod val="75000"/>
                    <a:lumOff val="25000"/>
                  </a:schemeClr>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defTabSz="914400">
              <a:spcBef>
                <a:spcPct val="0"/>
              </a:spcBef>
            </a:pPr>
            <a:r>
              <a:rPr lang="en-US" sz="3700" spc="-50">
                <a:sym typeface="Century Gothic"/>
              </a:rPr>
              <a:t>Products</a:t>
            </a:r>
          </a:p>
          <a:p>
            <a:pPr defTabSz="914400">
              <a:spcBef>
                <a:spcPct val="0"/>
              </a:spcBef>
            </a:pPr>
            <a:r>
              <a:rPr lang="en-US" sz="3700" spc="-50">
                <a:sym typeface="Century Gothic"/>
              </a:rPr>
              <a:t> </a:t>
            </a:r>
            <a:endParaRPr lang="en-US" sz="3700" spc="-50" dirty="0">
              <a:sym typeface="Century Gothic"/>
            </a:endParaRPr>
          </a:p>
        </p:txBody>
      </p:sp>
      <p:pic>
        <p:nvPicPr>
          <p:cNvPr id="3" name="Picture 2">
            <a:extLst>
              <a:ext uri="{FF2B5EF4-FFF2-40B4-BE49-F238E27FC236}">
                <a16:creationId xmlns:a16="http://schemas.microsoft.com/office/drawing/2014/main" id="{98B0B03F-CC43-4856-814C-2142D5F1FEA9}"/>
              </a:ext>
            </a:extLst>
          </p:cNvPr>
          <p:cNvPicPr>
            <a:picLocks noChangeAspect="1"/>
          </p:cNvPicPr>
          <p:nvPr/>
        </p:nvPicPr>
        <p:blipFill>
          <a:blip r:embed="rId3"/>
          <a:stretch>
            <a:fillRect/>
          </a:stretch>
        </p:blipFill>
        <p:spPr>
          <a:xfrm>
            <a:off x="457537" y="1038289"/>
            <a:ext cx="2402915" cy="1412812"/>
          </a:xfrm>
          <a:prstGeom prst="rect">
            <a:avLst/>
          </a:prstGeom>
        </p:spPr>
      </p:pic>
      <p:pic>
        <p:nvPicPr>
          <p:cNvPr id="5" name="Picture 4">
            <a:extLst>
              <a:ext uri="{FF2B5EF4-FFF2-40B4-BE49-F238E27FC236}">
                <a16:creationId xmlns:a16="http://schemas.microsoft.com/office/drawing/2014/main" id="{1ABA54E9-2149-419F-A7D3-BF18DD88D72C}"/>
              </a:ext>
            </a:extLst>
          </p:cNvPr>
          <p:cNvPicPr>
            <a:picLocks noChangeAspect="1"/>
          </p:cNvPicPr>
          <p:nvPr/>
        </p:nvPicPr>
        <p:blipFill>
          <a:blip r:embed="rId4"/>
          <a:stretch>
            <a:fillRect/>
          </a:stretch>
        </p:blipFill>
        <p:spPr>
          <a:xfrm>
            <a:off x="449472" y="2623324"/>
            <a:ext cx="2408073" cy="1412812"/>
          </a:xfrm>
          <a:prstGeom prst="rect">
            <a:avLst/>
          </a:prstGeom>
        </p:spPr>
      </p:pic>
      <p:pic>
        <p:nvPicPr>
          <p:cNvPr id="16" name="Picture 15">
            <a:extLst>
              <a:ext uri="{FF2B5EF4-FFF2-40B4-BE49-F238E27FC236}">
                <a16:creationId xmlns:a16="http://schemas.microsoft.com/office/drawing/2014/main" id="{BEE1F974-0D22-8B43-8693-3F2211E906B1}"/>
              </a:ext>
            </a:extLst>
          </p:cNvPr>
          <p:cNvPicPr>
            <a:picLocks noChangeAspect="1"/>
          </p:cNvPicPr>
          <p:nvPr/>
        </p:nvPicPr>
        <p:blipFill>
          <a:blip r:embed="rId5"/>
          <a:stretch>
            <a:fillRect/>
          </a:stretch>
        </p:blipFill>
        <p:spPr>
          <a:xfrm>
            <a:off x="3624622" y="3191887"/>
            <a:ext cx="3898362" cy="8010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41"/>
        <p:cNvGrpSpPr/>
        <p:nvPr/>
      </p:nvGrpSpPr>
      <p:grpSpPr>
        <a:xfrm>
          <a:off x="0" y="0"/>
          <a:ext cx="0" cy="0"/>
          <a:chOff x="0" y="0"/>
          <a:chExt cx="0" cy="0"/>
        </a:xfrm>
      </p:grpSpPr>
      <p:sp>
        <p:nvSpPr>
          <p:cNvPr id="84" name="Rectangle 83">
            <a:extLst>
              <a:ext uri="{FF2B5EF4-FFF2-40B4-BE49-F238E27FC236}">
                <a16:creationId xmlns:a16="http://schemas.microsoft.com/office/drawing/2014/main" id="{4086E084-587B-4477-9A16-20D88E90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E917005F-BBD6-4572-AA66-5B53DE761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8" name="Straight Connector 87">
            <a:extLst>
              <a:ext uri="{FF2B5EF4-FFF2-40B4-BE49-F238E27FC236}">
                <a16:creationId xmlns:a16="http://schemas.microsoft.com/office/drawing/2014/main" id="{2CFCD635-C557-491A-B373-CA044B730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0" name="Rectangle 8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 name="Rectangle 9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Google Shape;142;p22"/>
          <p:cNvSpPr txBox="1">
            <a:spLocks noGrp="1"/>
          </p:cNvSpPr>
          <p:nvPr>
            <p:ph type="title"/>
          </p:nvPr>
        </p:nvSpPr>
        <p:spPr>
          <a:xfrm>
            <a:off x="3886200" y="476209"/>
            <a:ext cx="4776107" cy="1088068"/>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3700" spc="-50" dirty="0">
                <a:sym typeface="Century Gothic"/>
              </a:rPr>
              <a:t>Products</a:t>
            </a:r>
          </a:p>
          <a:p>
            <a:pPr marL="0" lvl="0" indent="0" defTabSz="914400">
              <a:spcBef>
                <a:spcPct val="0"/>
              </a:spcBef>
              <a:spcAft>
                <a:spcPts val="0"/>
              </a:spcAft>
            </a:pPr>
            <a:r>
              <a:rPr lang="en-US" sz="3700" spc="-50" dirty="0">
                <a:sym typeface="Century Gothic"/>
              </a:rPr>
              <a:t> </a:t>
            </a:r>
          </a:p>
        </p:txBody>
      </p:sp>
      <p:pic>
        <p:nvPicPr>
          <p:cNvPr id="2" name="Picture 1">
            <a:extLst>
              <a:ext uri="{FF2B5EF4-FFF2-40B4-BE49-F238E27FC236}">
                <a16:creationId xmlns:a16="http://schemas.microsoft.com/office/drawing/2014/main" id="{B9A1C5F2-8241-43D2-A6C8-2BB5E9DFEF9F}"/>
              </a:ext>
            </a:extLst>
          </p:cNvPr>
          <p:cNvPicPr>
            <a:picLocks noChangeAspect="1"/>
          </p:cNvPicPr>
          <p:nvPr/>
        </p:nvPicPr>
        <p:blipFill rotWithShape="1">
          <a:blip r:embed="rId3"/>
          <a:srcRect l="6646" r="3022" b="-4"/>
          <a:stretch/>
        </p:blipFill>
        <p:spPr>
          <a:xfrm>
            <a:off x="20" y="-9096"/>
            <a:ext cx="3490702" cy="5152595"/>
          </a:xfrm>
          <a:prstGeom prst="rect">
            <a:avLst/>
          </a:prstGeom>
        </p:spPr>
      </p:pic>
      <p:cxnSp>
        <p:nvCxnSpPr>
          <p:cNvPr id="94" name="Straight Connector 9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1564277"/>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43" name="Google Shape;143;p22"/>
          <p:cNvSpPr txBox="1">
            <a:spLocks noGrp="1"/>
          </p:cNvSpPr>
          <p:nvPr>
            <p:ph type="body" idx="1"/>
          </p:nvPr>
        </p:nvSpPr>
        <p:spPr>
          <a:xfrm>
            <a:off x="3886200" y="1649185"/>
            <a:ext cx="4776107" cy="2752635"/>
          </a:xfrm>
          <a:prstGeom prst="rect">
            <a:avLst/>
          </a:prstGeom>
        </p:spPr>
        <p:txBody>
          <a:bodyPr spcFirstLastPara="1" vert="horz" lIns="0" tIns="45720" rIns="0" bIns="45720" rtlCol="0" anchorCtr="0">
            <a:normAutofit/>
          </a:bodyPr>
          <a:lstStyle/>
          <a:p>
            <a:pPr marL="0" indent="0" defTabSz="914400">
              <a:spcAft>
                <a:spcPts val="600"/>
              </a:spcAft>
              <a:buFont typeface="Calibri" panose="020F0502020204030204" pitchFamily="34" charset="0"/>
              <a:buNone/>
            </a:pPr>
            <a:r>
              <a:rPr lang="en-US" dirty="0">
                <a:sym typeface="Century Gothic"/>
              </a:rPr>
              <a:t>Hand Crafted Wooden Wall Signs</a:t>
            </a:r>
          </a:p>
          <a:p>
            <a:pPr marL="285750" indent="-285750" defTabSz="914400">
              <a:spcAft>
                <a:spcPts val="600"/>
              </a:spcAft>
              <a:buFont typeface="Calibri" panose="020F0502020204030204" pitchFamily="34" charset="0"/>
              <a:buChar char="•"/>
            </a:pPr>
            <a:r>
              <a:rPr lang="en-US" dirty="0">
                <a:sym typeface="Century Gothic"/>
              </a:rPr>
              <a:t>Size: 16 in x 16 in</a:t>
            </a:r>
            <a:endParaRPr lang="en-US" dirty="0">
              <a:cs typeface="Calibri"/>
            </a:endParaRPr>
          </a:p>
          <a:p>
            <a:pPr marL="285750" indent="-285750" defTabSz="914400">
              <a:spcAft>
                <a:spcPts val="600"/>
              </a:spcAft>
              <a:buFont typeface="Calibri" panose="020F0502020204030204" pitchFamily="34" charset="0"/>
              <a:buChar char="•"/>
            </a:pPr>
            <a:r>
              <a:rPr lang="en-US" dirty="0">
                <a:sym typeface="Century Gothic"/>
              </a:rPr>
              <a:t>Material: Oak</a:t>
            </a:r>
          </a:p>
          <a:p>
            <a:pPr marL="285750" indent="-285750" defTabSz="914400">
              <a:spcAft>
                <a:spcPts val="600"/>
              </a:spcAft>
              <a:buFont typeface="Calibri" panose="020F0502020204030204" pitchFamily="34" charset="0"/>
              <a:buChar char="•"/>
            </a:pPr>
            <a:r>
              <a:rPr lang="en-US" dirty="0">
                <a:cs typeface="Calibri"/>
                <a:sym typeface="Century Gothic"/>
              </a:rPr>
              <a:t>Stain: Dark Walnut</a:t>
            </a:r>
            <a:endParaRPr lang="en-US" dirty="0">
              <a:cs typeface="Calibri"/>
            </a:endParaRPr>
          </a:p>
          <a:p>
            <a:pPr marL="285750" indent="-285750" defTabSz="914400">
              <a:spcAft>
                <a:spcPts val="600"/>
              </a:spcAft>
              <a:buFont typeface="Calibri" panose="020F0502020204030204" pitchFamily="34" charset="0"/>
              <a:buChar char="•"/>
            </a:pPr>
            <a:r>
              <a:rPr lang="en-US" dirty="0">
                <a:sym typeface="Century Gothic"/>
              </a:rPr>
              <a:t>Production: Hand crafted by supplier</a:t>
            </a:r>
            <a:endParaRPr lang="en-US" dirty="0">
              <a:cs typeface="Calibri"/>
            </a:endParaRPr>
          </a:p>
          <a:p>
            <a:pPr marL="0" lvl="0" indent="0" defTabSz="914400">
              <a:spcBef>
                <a:spcPts val="1600"/>
              </a:spcBef>
              <a:spcAft>
                <a:spcPts val="0"/>
              </a:spcAft>
              <a:buFont typeface="Calibri" panose="020F0502020204030204" pitchFamily="34" charset="0"/>
              <a:buNone/>
            </a:pPr>
            <a:endParaRPr lang="en-US" b="1" dirty="0">
              <a:sym typeface="Century Gothic"/>
            </a:endParaRPr>
          </a:p>
          <a:p>
            <a:pPr marL="0" lvl="0" indent="0" defTabSz="914400">
              <a:spcBef>
                <a:spcPts val="1600"/>
              </a:spcBef>
              <a:spcAft>
                <a:spcPts val="1600"/>
              </a:spcAft>
              <a:buFont typeface="Calibri" panose="020F0502020204030204" pitchFamily="34" charset="0"/>
              <a:buNone/>
            </a:pPr>
            <a:endParaRPr lang="en-US" b="1" dirty="0">
              <a:sym typeface="Century Gothic"/>
            </a:endParaRPr>
          </a:p>
        </p:txBody>
      </p:sp>
      <p:pic>
        <p:nvPicPr>
          <p:cNvPr id="11" name="Picture 10">
            <a:extLst>
              <a:ext uri="{FF2B5EF4-FFF2-40B4-BE49-F238E27FC236}">
                <a16:creationId xmlns:a16="http://schemas.microsoft.com/office/drawing/2014/main" id="{CCD364F1-1408-464E-9089-A07B96E72C87}"/>
              </a:ext>
            </a:extLst>
          </p:cNvPr>
          <p:cNvPicPr>
            <a:picLocks noChangeAspect="1"/>
          </p:cNvPicPr>
          <p:nvPr/>
        </p:nvPicPr>
        <p:blipFill rotWithShape="1">
          <a:blip r:embed="rId4"/>
          <a:srcRect t="67361" r="162"/>
          <a:stretch/>
        </p:blipFill>
        <p:spPr>
          <a:xfrm>
            <a:off x="4118824" y="3124200"/>
            <a:ext cx="3010484" cy="9800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55950" y="0"/>
            <a:ext cx="8432100" cy="54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2"/>
              </a:buClr>
              <a:buSzPts val="2800"/>
              <a:buFont typeface="Century Gothic"/>
              <a:buNone/>
            </a:pPr>
            <a:r>
              <a:rPr lang="en" sz="2800" dirty="0">
                <a:solidFill>
                  <a:srgbClr val="434343"/>
                </a:solidFill>
              </a:rPr>
              <a:t>SWOT Analysis </a:t>
            </a:r>
            <a:endParaRPr sz="2800" b="0" i="0" u="none" strike="noStrike" cap="none" dirty="0">
              <a:solidFill>
                <a:srgbClr val="434343"/>
              </a:solidFill>
              <a:latin typeface="Century Gothic"/>
              <a:ea typeface="Century Gothic"/>
              <a:cs typeface="Century Gothic"/>
              <a:sym typeface="Century Gothic"/>
            </a:endParaRPr>
          </a:p>
        </p:txBody>
      </p:sp>
      <p:graphicFrame>
        <p:nvGraphicFramePr>
          <p:cNvPr id="4" name="Table 3"/>
          <p:cNvGraphicFramePr>
            <a:graphicFrameLocks noGrp="1"/>
          </p:cNvGraphicFramePr>
          <p:nvPr>
            <p:extLst>
              <p:ext uri="{D42A27DB-BD31-4B8C-83A1-F6EECF244321}">
                <p14:modId xmlns:p14="http://schemas.microsoft.com/office/powerpoint/2010/main" val="1690904268"/>
              </p:ext>
            </p:extLst>
          </p:nvPr>
        </p:nvGraphicFramePr>
        <p:xfrm>
          <a:off x="1063083" y="721112"/>
          <a:ext cx="7002966" cy="4375102"/>
        </p:xfrm>
        <a:graphic>
          <a:graphicData uri="http://schemas.openxmlformats.org/drawingml/2006/table">
            <a:tbl>
              <a:tblPr/>
              <a:tblGrid>
                <a:gridCol w="3575148">
                  <a:extLst>
                    <a:ext uri="{9D8B030D-6E8A-4147-A177-3AD203B41FA5}">
                      <a16:colId xmlns:a16="http://schemas.microsoft.com/office/drawing/2014/main" val="1762309943"/>
                    </a:ext>
                  </a:extLst>
                </a:gridCol>
                <a:gridCol w="3427818">
                  <a:extLst>
                    <a:ext uri="{9D8B030D-6E8A-4147-A177-3AD203B41FA5}">
                      <a16:colId xmlns:a16="http://schemas.microsoft.com/office/drawing/2014/main" val="588773886"/>
                    </a:ext>
                  </a:extLst>
                </a:gridCol>
              </a:tblGrid>
              <a:tr h="342737">
                <a:tc>
                  <a:txBody>
                    <a:bodyPr/>
                    <a:lstStyle/>
                    <a:p>
                      <a:pPr algn="ctr" rtl="0" fontAlgn="base"/>
                      <a:r>
                        <a:rPr lang="en-US" sz="1400" b="0" i="0" dirty="0">
                          <a:effectLst/>
                          <a:latin typeface="Bahnschrift SemiLight SemiConde" panose="020B0502040204020203" pitchFamily="34" charset="0"/>
                        </a:rPr>
                        <a:t>Strengths </a:t>
                      </a:r>
                    </a:p>
                  </a:txBody>
                  <a:tcPr marL="57483" marR="57483" marT="28741" marB="28741">
                    <a:lnL w="25400" cap="flat" cmpd="sng" algn="ctr">
                      <a:solidFill>
                        <a:srgbClr val="E08D01"/>
                      </a:solidFill>
                      <a:prstDash val="solid"/>
                      <a:round/>
                      <a:headEnd type="none" w="med" len="med"/>
                      <a:tailEnd type="none" w="med" len="med"/>
                    </a:lnL>
                    <a:lnR w="6350" cap="flat" cmpd="sng" algn="ctr">
                      <a:solidFill>
                        <a:srgbClr val="E08D01"/>
                      </a:solidFill>
                      <a:prstDash val="solid"/>
                      <a:round/>
                      <a:headEnd type="none" w="med" len="med"/>
                      <a:tailEnd type="none" w="med" len="med"/>
                    </a:lnR>
                    <a:lnT w="25400" cap="flat" cmpd="sng" algn="ctr">
                      <a:solidFill>
                        <a:srgbClr val="E08D01"/>
                      </a:solidFill>
                      <a:prstDash val="solid"/>
                      <a:round/>
                      <a:headEnd type="none" w="med" len="med"/>
                      <a:tailEnd type="none" w="med" len="med"/>
                    </a:lnT>
                    <a:lnB w="6350" cap="flat" cmpd="sng" algn="ctr">
                      <a:solidFill>
                        <a:srgbClr val="E08D01"/>
                      </a:solidFill>
                      <a:prstDash val="solid"/>
                      <a:round/>
                      <a:headEnd type="none" w="med" len="med"/>
                      <a:tailEnd type="none" w="med" len="med"/>
                    </a:lnB>
                    <a:solidFill>
                      <a:srgbClr val="00FA00"/>
                    </a:solidFill>
                  </a:tcPr>
                </a:tc>
                <a:tc>
                  <a:txBody>
                    <a:bodyPr/>
                    <a:lstStyle/>
                    <a:p>
                      <a:pPr algn="ctr" rtl="0" fontAlgn="base"/>
                      <a:r>
                        <a:rPr lang="en-US" sz="1400" b="0" i="0" dirty="0">
                          <a:effectLst/>
                          <a:latin typeface="Bahnschrift SemiLight SemiConde" panose="020B0502040204020203" pitchFamily="34" charset="0"/>
                        </a:rPr>
                        <a:t>Weaknesses </a:t>
                      </a:r>
                    </a:p>
                  </a:txBody>
                  <a:tcPr marL="57483" marR="57483" marT="28741" marB="28741">
                    <a:lnL w="6350" cap="flat" cmpd="sng" algn="ctr">
                      <a:solidFill>
                        <a:srgbClr val="E08D01"/>
                      </a:solidFill>
                      <a:prstDash val="solid"/>
                      <a:round/>
                      <a:headEnd type="none" w="med" len="med"/>
                      <a:tailEnd type="none" w="med" len="med"/>
                    </a:lnL>
                    <a:lnR w="25400" cap="flat" cmpd="sng" algn="ctr">
                      <a:solidFill>
                        <a:srgbClr val="288E01"/>
                      </a:solidFill>
                      <a:prstDash val="solid"/>
                      <a:round/>
                      <a:headEnd type="none" w="med" len="med"/>
                      <a:tailEnd type="none" w="med" len="med"/>
                    </a:lnR>
                    <a:lnT w="25400" cap="flat" cmpd="sng" algn="ctr">
                      <a:solidFill>
                        <a:srgbClr val="288E01"/>
                      </a:solidFill>
                      <a:prstDash val="solid"/>
                      <a:round/>
                      <a:headEnd type="none" w="med" len="med"/>
                      <a:tailEnd type="none" w="med" len="med"/>
                    </a:lnT>
                    <a:lnB w="6350" cap="flat" cmpd="sng" algn="ctr">
                      <a:solidFill>
                        <a:srgbClr val="288E01"/>
                      </a:solidFill>
                      <a:prstDash val="solid"/>
                      <a:round/>
                      <a:headEnd type="none" w="med" len="med"/>
                      <a:tailEnd type="none" w="med" len="med"/>
                    </a:lnB>
                    <a:solidFill>
                      <a:srgbClr val="FB6060"/>
                    </a:solidFill>
                  </a:tcPr>
                </a:tc>
                <a:extLst>
                  <a:ext uri="{0D108BD9-81ED-4DB2-BD59-A6C34878D82A}">
                    <a16:rowId xmlns:a16="http://schemas.microsoft.com/office/drawing/2014/main" val="1716259082"/>
                  </a:ext>
                </a:extLst>
              </a:tr>
              <a:tr h="1854953">
                <a:tc>
                  <a:txBody>
                    <a:bodyPr/>
                    <a:lstStyle/>
                    <a:p>
                      <a:pPr algn="l" rtl="0" fontAlgn="base"/>
                      <a:r>
                        <a:rPr lang="en-US" sz="1400" b="0" i="0" dirty="0">
                          <a:effectLst/>
                          <a:latin typeface="Bahnschrift SemiLight SemiConde" panose="020B0502040204020203" pitchFamily="34" charset="0"/>
                        </a:rPr>
                        <a:t> </a:t>
                      </a:r>
                    </a:p>
                    <a:p>
                      <a:pPr algn="l" rtl="0" fontAlgn="base">
                        <a:buFont typeface="Arial" panose="020B0604020202020204" pitchFamily="34" charset="0"/>
                        <a:buChar char="•"/>
                      </a:pPr>
                      <a:r>
                        <a:rPr lang="en-US" sz="1400" b="0" i="0" dirty="0">
                          <a:effectLst/>
                          <a:latin typeface="Bahnschrift SemiLight SemiConde" panose="020B0502040204020203" pitchFamily="34" charset="0"/>
                        </a:rPr>
                        <a:t>Mankato based company selling to a customer base that is local and familiar with the University</a:t>
                      </a:r>
                    </a:p>
                    <a:p>
                      <a:pPr algn="l" rtl="0" fontAlgn="base">
                        <a:buFont typeface="Arial" panose="020B0604020202020204" pitchFamily="34" charset="0"/>
                        <a:buChar char="•"/>
                      </a:pPr>
                      <a:r>
                        <a:rPr lang="en-US" sz="1400" b="0" i="0" dirty="0">
                          <a:effectLst/>
                          <a:latin typeface="Bahnschrift SemiLight SemiConde" panose="020B0502040204020203" pitchFamily="34" charset="0"/>
                        </a:rPr>
                        <a:t>Large customer base within the University  </a:t>
                      </a:r>
                    </a:p>
                    <a:p>
                      <a:pPr algn="l" rtl="0" fontAlgn="base">
                        <a:buFont typeface="Arial" panose="020B0604020202020204" pitchFamily="34" charset="0"/>
                        <a:buChar char="•"/>
                      </a:pPr>
                      <a:r>
                        <a:rPr lang="en-US" sz="1400" b="0" i="0" dirty="0">
                          <a:effectLst/>
                          <a:latin typeface="Bahnschrift SemiLight SemiConde" panose="020B0502040204020203" pitchFamily="34" charset="0"/>
                        </a:rPr>
                        <a:t>Affordable and variety of products for our customers </a:t>
                      </a:r>
                    </a:p>
                    <a:p>
                      <a:pPr algn="l" rtl="0" fontAlgn="base">
                        <a:buFont typeface="Arial" panose="020B0604020202020204" pitchFamily="34" charset="0"/>
                        <a:buChar char="•"/>
                      </a:pPr>
                      <a:r>
                        <a:rPr lang="en-US" sz="1400" b="0" i="0" dirty="0">
                          <a:effectLst/>
                          <a:latin typeface="Bahnschrift SemiLight SemiConde" panose="020B0502040204020203" pitchFamily="34" charset="0"/>
                        </a:rPr>
                        <a:t>Unsaturated market</a:t>
                      </a:r>
                    </a:p>
                  </a:txBody>
                  <a:tcPr marL="57483" marR="57483" marT="28741" marB="28741">
                    <a:lnL w="25400" cap="flat" cmpd="sng" algn="ctr">
                      <a:solidFill>
                        <a:srgbClr val="C88D01"/>
                      </a:solidFill>
                      <a:prstDash val="solid"/>
                      <a:round/>
                      <a:headEnd type="none" w="med" len="med"/>
                      <a:tailEnd type="none" w="med" len="med"/>
                    </a:lnL>
                    <a:lnR w="6350" cap="flat" cmpd="sng" algn="ctr">
                      <a:solidFill>
                        <a:srgbClr val="C88D01"/>
                      </a:solidFill>
                      <a:prstDash val="solid"/>
                      <a:round/>
                      <a:headEnd type="none" w="med" len="med"/>
                      <a:tailEnd type="none" w="med" len="med"/>
                    </a:lnR>
                    <a:lnT w="6350" cap="flat" cmpd="sng" algn="ctr">
                      <a:solidFill>
                        <a:srgbClr val="E08D01"/>
                      </a:solidFill>
                      <a:prstDash val="solid"/>
                      <a:round/>
                      <a:headEnd type="none" w="med" len="med"/>
                      <a:tailEnd type="none" w="med" len="med"/>
                    </a:lnT>
                    <a:lnB w="6350" cap="flat" cmpd="sng" algn="ctr">
                      <a:solidFill>
                        <a:srgbClr val="C88D01"/>
                      </a:solidFill>
                      <a:prstDash val="solid"/>
                      <a:round/>
                      <a:headEnd type="none" w="med" len="med"/>
                      <a:tailEnd type="none" w="med" len="med"/>
                    </a:lnB>
                    <a:solidFill>
                      <a:srgbClr val="00FA00"/>
                    </a:solidFill>
                  </a:tcPr>
                </a:tc>
                <a:tc>
                  <a:txBody>
                    <a:bodyPr/>
                    <a:lstStyle/>
                    <a:p>
                      <a:pPr algn="l" rtl="0" fontAlgn="base"/>
                      <a:r>
                        <a:rPr lang="en-US" sz="1400" b="0" i="0" dirty="0">
                          <a:effectLst/>
                          <a:latin typeface="Bahnschrift SemiLight SemiConde" panose="020B0502040204020203" pitchFamily="34" charset="0"/>
                        </a:rPr>
                        <a:t> </a:t>
                      </a:r>
                    </a:p>
                    <a:p>
                      <a:pPr algn="l" rtl="0" fontAlgn="base">
                        <a:buFont typeface="Arial" panose="020B0604020202020204" pitchFamily="34" charset="0"/>
                        <a:buChar char="•"/>
                      </a:pPr>
                      <a:r>
                        <a:rPr lang="en-US" sz="1400" b="0" i="0" dirty="0">
                          <a:effectLst/>
                          <a:latin typeface="Bahnschrift SemiLight SemiConde" panose="020B0502040204020203" pitchFamily="34" charset="0"/>
                        </a:rPr>
                        <a:t>Lack of experience </a:t>
                      </a:r>
                    </a:p>
                    <a:p>
                      <a:pPr algn="l" rtl="0" fontAlgn="base">
                        <a:buFont typeface="Arial" panose="020B0604020202020204" pitchFamily="34" charset="0"/>
                        <a:buChar char="•"/>
                      </a:pPr>
                      <a:r>
                        <a:rPr lang="en-US" sz="1400" b="0" i="0" dirty="0">
                          <a:effectLst/>
                          <a:latin typeface="Bahnschrift SemiLight SemiConde" panose="020B0502040204020203" pitchFamily="34" charset="0"/>
                        </a:rPr>
                        <a:t>Limited to build our brand </a:t>
                      </a:r>
                    </a:p>
                    <a:p>
                      <a:pPr algn="l" rtl="0" fontAlgn="base">
                        <a:buFont typeface="Arial" panose="020B0604020202020204" pitchFamily="34" charset="0"/>
                        <a:buChar char="•"/>
                      </a:pPr>
                      <a:r>
                        <a:rPr lang="en-US" sz="1400" b="0" i="0" dirty="0">
                          <a:effectLst/>
                          <a:latin typeface="Bahnschrift SemiLight SemiConde" panose="020B0502040204020203" pitchFamily="34" charset="0"/>
                        </a:rPr>
                        <a:t>Limited time to properly research our customer base </a:t>
                      </a:r>
                    </a:p>
                    <a:p>
                      <a:pPr algn="l" rtl="0" fontAlgn="base">
                        <a:buFont typeface="Arial" panose="020B0604020202020204" pitchFamily="34" charset="0"/>
                        <a:buChar char="•"/>
                      </a:pPr>
                      <a:r>
                        <a:rPr lang="en-US" sz="1400" b="0" i="0" dirty="0">
                          <a:effectLst/>
                          <a:latin typeface="Bahnschrift SemiLight SemiConde" panose="020B0502040204020203" pitchFamily="34" charset="0"/>
                        </a:rPr>
                        <a:t>Season makes it difficult to market or sell our products outside</a:t>
                      </a:r>
                    </a:p>
                    <a:p>
                      <a:pPr algn="l" rtl="0" fontAlgn="base">
                        <a:buFont typeface="Arial" panose="020B0604020202020204" pitchFamily="34" charset="0"/>
                        <a:buChar char="•"/>
                      </a:pPr>
                      <a:r>
                        <a:rPr lang="en-US" sz="1400" b="0" i="0" dirty="0">
                          <a:effectLst/>
                          <a:latin typeface="Bahnschrift SemiLight SemiConde" panose="020B0502040204020203" pitchFamily="34" charset="0"/>
                        </a:rPr>
                        <a:t>Part time employees </a:t>
                      </a:r>
                    </a:p>
                    <a:p>
                      <a:pPr algn="l" rtl="0" fontAlgn="base"/>
                      <a:r>
                        <a:rPr lang="en-US" sz="1400" b="0" i="0" dirty="0">
                          <a:effectLst/>
                          <a:latin typeface="Bahnschrift SemiLight SemiConde" panose="020B0502040204020203" pitchFamily="34" charset="0"/>
                        </a:rPr>
                        <a:t> </a:t>
                      </a:r>
                    </a:p>
                  </a:txBody>
                  <a:tcPr marL="57483" marR="57483" marT="28741" marB="28741">
                    <a:lnL w="6350" cap="flat" cmpd="sng" algn="ctr">
                      <a:solidFill>
                        <a:srgbClr val="C88D01"/>
                      </a:solidFill>
                      <a:prstDash val="solid"/>
                      <a:round/>
                      <a:headEnd type="none" w="med" len="med"/>
                      <a:tailEnd type="none" w="med" len="med"/>
                    </a:lnL>
                    <a:lnR w="25400" cap="flat" cmpd="sng" algn="ctr">
                      <a:solidFill>
                        <a:srgbClr val="E08D01"/>
                      </a:solidFill>
                      <a:prstDash val="solid"/>
                      <a:round/>
                      <a:headEnd type="none" w="med" len="med"/>
                      <a:tailEnd type="none" w="med" len="med"/>
                    </a:lnR>
                    <a:lnT w="6350" cap="flat" cmpd="sng" algn="ctr">
                      <a:solidFill>
                        <a:srgbClr val="288E01"/>
                      </a:solidFill>
                      <a:prstDash val="solid"/>
                      <a:round/>
                      <a:headEnd type="none" w="med" len="med"/>
                      <a:tailEnd type="none" w="med" len="med"/>
                    </a:lnT>
                    <a:lnB w="6350" cap="flat" cmpd="sng" algn="ctr">
                      <a:solidFill>
                        <a:srgbClr val="E08D01"/>
                      </a:solidFill>
                      <a:prstDash val="solid"/>
                      <a:round/>
                      <a:headEnd type="none" w="med" len="med"/>
                      <a:tailEnd type="none" w="med" len="med"/>
                    </a:lnB>
                    <a:solidFill>
                      <a:srgbClr val="FB6060"/>
                    </a:solidFill>
                  </a:tcPr>
                </a:tc>
                <a:extLst>
                  <a:ext uri="{0D108BD9-81ED-4DB2-BD59-A6C34878D82A}">
                    <a16:rowId xmlns:a16="http://schemas.microsoft.com/office/drawing/2014/main" val="3680069831"/>
                  </a:ext>
                </a:extLst>
              </a:tr>
              <a:tr h="342737">
                <a:tc>
                  <a:txBody>
                    <a:bodyPr/>
                    <a:lstStyle/>
                    <a:p>
                      <a:pPr algn="ctr" rtl="0" fontAlgn="base"/>
                      <a:r>
                        <a:rPr lang="en-US" sz="1400" b="0" i="0">
                          <a:effectLst/>
                          <a:latin typeface="Bahnschrift SemiLight SemiConde" panose="020B0502040204020203" pitchFamily="34" charset="0"/>
                        </a:rPr>
                        <a:t>Opportunities </a:t>
                      </a:r>
                    </a:p>
                  </a:txBody>
                  <a:tcPr marL="57483" marR="57483" marT="28741" marB="28741">
                    <a:lnL w="25400" cap="flat" cmpd="sng" algn="ctr">
                      <a:solidFill>
                        <a:srgbClr val="509001"/>
                      </a:solidFill>
                      <a:prstDash val="solid"/>
                      <a:round/>
                      <a:headEnd type="none" w="med" len="med"/>
                      <a:tailEnd type="none" w="med" len="med"/>
                    </a:lnL>
                    <a:lnR w="6350" cap="flat" cmpd="sng" algn="ctr">
                      <a:solidFill>
                        <a:srgbClr val="509001"/>
                      </a:solidFill>
                      <a:prstDash val="solid"/>
                      <a:round/>
                      <a:headEnd type="none" w="med" len="med"/>
                      <a:tailEnd type="none" w="med" len="med"/>
                    </a:lnR>
                    <a:lnT w="6350" cap="flat" cmpd="sng" algn="ctr">
                      <a:solidFill>
                        <a:srgbClr val="C88D01"/>
                      </a:solidFill>
                      <a:prstDash val="solid"/>
                      <a:round/>
                      <a:headEnd type="none" w="med" len="med"/>
                      <a:tailEnd type="none" w="med" len="med"/>
                    </a:lnT>
                    <a:lnB w="6350" cap="flat" cmpd="sng" algn="ctr">
                      <a:solidFill>
                        <a:srgbClr val="509001"/>
                      </a:solidFill>
                      <a:prstDash val="solid"/>
                      <a:round/>
                      <a:headEnd type="none" w="med" len="med"/>
                      <a:tailEnd type="none" w="med" len="med"/>
                    </a:lnB>
                    <a:solidFill>
                      <a:srgbClr val="00B0F0"/>
                    </a:solidFill>
                  </a:tcPr>
                </a:tc>
                <a:tc>
                  <a:txBody>
                    <a:bodyPr/>
                    <a:lstStyle/>
                    <a:p>
                      <a:pPr algn="ctr" rtl="0" fontAlgn="base"/>
                      <a:r>
                        <a:rPr lang="en-US" sz="1400" b="0" i="0">
                          <a:effectLst/>
                          <a:latin typeface="Bahnschrift SemiLight SemiConde" panose="020B0502040204020203" pitchFamily="34" charset="0"/>
                        </a:rPr>
                        <a:t>Threats </a:t>
                      </a:r>
                    </a:p>
                  </a:txBody>
                  <a:tcPr marL="57483" marR="57483" marT="28741" marB="28741">
                    <a:lnL w="6350" cap="flat" cmpd="sng" algn="ctr">
                      <a:solidFill>
                        <a:srgbClr val="509001"/>
                      </a:solidFill>
                      <a:prstDash val="solid"/>
                      <a:round/>
                      <a:headEnd type="none" w="med" len="med"/>
                      <a:tailEnd type="none" w="med" len="med"/>
                    </a:lnL>
                    <a:lnR w="25400" cap="flat" cmpd="sng" algn="ctr">
                      <a:solidFill>
                        <a:srgbClr val="F89001"/>
                      </a:solidFill>
                      <a:prstDash val="solid"/>
                      <a:round/>
                      <a:headEnd type="none" w="med" len="med"/>
                      <a:tailEnd type="none" w="med" len="med"/>
                    </a:lnR>
                    <a:lnT w="6350" cap="flat" cmpd="sng" algn="ctr">
                      <a:solidFill>
                        <a:srgbClr val="E08D01"/>
                      </a:solidFill>
                      <a:prstDash val="solid"/>
                      <a:round/>
                      <a:headEnd type="none" w="med" len="med"/>
                      <a:tailEnd type="none" w="med" len="med"/>
                    </a:lnT>
                    <a:lnB w="6350" cap="flat" cmpd="sng" algn="ctr">
                      <a:solidFill>
                        <a:srgbClr val="F89001"/>
                      </a:solidFill>
                      <a:prstDash val="solid"/>
                      <a:round/>
                      <a:headEnd type="none" w="med" len="med"/>
                      <a:tailEnd type="none" w="med" len="med"/>
                    </a:lnB>
                    <a:solidFill>
                      <a:srgbClr val="FFC000"/>
                    </a:solidFill>
                  </a:tcPr>
                </a:tc>
                <a:extLst>
                  <a:ext uri="{0D108BD9-81ED-4DB2-BD59-A6C34878D82A}">
                    <a16:rowId xmlns:a16="http://schemas.microsoft.com/office/drawing/2014/main" val="95062470"/>
                  </a:ext>
                </a:extLst>
              </a:tr>
              <a:tr h="1711906">
                <a:tc>
                  <a:txBody>
                    <a:bodyPr/>
                    <a:lstStyle/>
                    <a:p>
                      <a:pPr algn="l" rtl="0" fontAlgn="base"/>
                      <a:r>
                        <a:rPr lang="en-US" sz="1400" b="0" i="0" dirty="0">
                          <a:effectLst/>
                          <a:latin typeface="Bahnschrift SemiLight SemiConde" panose="020B0502040204020203" pitchFamily="34" charset="0"/>
                        </a:rPr>
                        <a:t> </a:t>
                      </a:r>
                    </a:p>
                    <a:p>
                      <a:pPr algn="l" rtl="0" fontAlgn="base">
                        <a:buFont typeface="Arial" panose="020B0604020202020204" pitchFamily="34" charset="0"/>
                        <a:buChar char="•"/>
                      </a:pPr>
                      <a:r>
                        <a:rPr lang="en-US" sz="1400" b="0" i="0" dirty="0">
                          <a:effectLst/>
                          <a:latin typeface="Bahnschrift SemiLight SemiConde" panose="020B0502040204020203" pitchFamily="34" charset="0"/>
                        </a:rPr>
                        <a:t>Network and establish effective relationships with local businesses </a:t>
                      </a:r>
                    </a:p>
                    <a:p>
                      <a:pPr algn="l" rtl="0" fontAlgn="base">
                        <a:buFont typeface="Arial" panose="020B0604020202020204" pitchFamily="34" charset="0"/>
                        <a:buChar char="•"/>
                      </a:pPr>
                      <a:r>
                        <a:rPr lang="en-US" sz="1400" b="0" i="0" dirty="0">
                          <a:effectLst/>
                          <a:latin typeface="Bahnschrift SemiLight SemiConde" panose="020B0502040204020203" pitchFamily="34" charset="0"/>
                        </a:rPr>
                        <a:t>Large target market for our products</a:t>
                      </a:r>
                    </a:p>
                    <a:p>
                      <a:pPr algn="l" rtl="0" fontAlgn="base">
                        <a:buFont typeface="Arial" panose="020B0604020202020204" pitchFamily="34" charset="0"/>
                        <a:buChar char="•"/>
                      </a:pPr>
                      <a:r>
                        <a:rPr lang="en-US" sz="1400" b="0" i="0" dirty="0">
                          <a:effectLst/>
                          <a:latin typeface="Bahnschrift SemiLight SemiConde" panose="020B0502040204020203" pitchFamily="34" charset="0"/>
                        </a:rPr>
                        <a:t>Recent college culture </a:t>
                      </a:r>
                    </a:p>
                    <a:p>
                      <a:pPr algn="l" rtl="0" fontAlgn="base">
                        <a:buFont typeface="Arial" panose="020B0604020202020204" pitchFamily="34" charset="0"/>
                        <a:buChar char="•"/>
                      </a:pPr>
                      <a:r>
                        <a:rPr lang="en-US" sz="1400" b="0" i="0" dirty="0">
                          <a:effectLst/>
                          <a:latin typeface="Bahnschrift SemiLight SemiConde" panose="020B0502040204020203" pitchFamily="34" charset="0"/>
                        </a:rPr>
                        <a:t>Previous successful market venture </a:t>
                      </a:r>
                    </a:p>
                  </a:txBody>
                  <a:tcPr marL="57483" marR="57483" marT="28741" marB="28741">
                    <a:lnL w="25400" cap="flat" cmpd="sng" algn="ctr">
                      <a:solidFill>
                        <a:srgbClr val="E89A01"/>
                      </a:solidFill>
                      <a:prstDash val="solid"/>
                      <a:round/>
                      <a:headEnd type="none" w="med" len="med"/>
                      <a:tailEnd type="none" w="med" len="med"/>
                    </a:lnL>
                    <a:lnR w="6350" cap="flat" cmpd="sng" algn="ctr">
                      <a:solidFill>
                        <a:srgbClr val="E89A01"/>
                      </a:solidFill>
                      <a:prstDash val="solid"/>
                      <a:round/>
                      <a:headEnd type="none" w="med" len="med"/>
                      <a:tailEnd type="none" w="med" len="med"/>
                    </a:lnR>
                    <a:lnT w="6350" cap="flat" cmpd="sng" algn="ctr">
                      <a:solidFill>
                        <a:srgbClr val="509001"/>
                      </a:solidFill>
                      <a:prstDash val="solid"/>
                      <a:round/>
                      <a:headEnd type="none" w="med" len="med"/>
                      <a:tailEnd type="none" w="med" len="med"/>
                    </a:lnT>
                    <a:lnB w="25400" cap="flat" cmpd="sng" algn="ctr">
                      <a:solidFill>
                        <a:srgbClr val="E89A01"/>
                      </a:solidFill>
                      <a:prstDash val="solid"/>
                      <a:round/>
                      <a:headEnd type="none" w="med" len="med"/>
                      <a:tailEnd type="none" w="med" len="med"/>
                    </a:lnB>
                    <a:solidFill>
                      <a:srgbClr val="00B0F0"/>
                    </a:solidFill>
                  </a:tcPr>
                </a:tc>
                <a:tc>
                  <a:txBody>
                    <a:bodyPr/>
                    <a:lstStyle/>
                    <a:p>
                      <a:pPr algn="l" rtl="0" fontAlgn="base"/>
                      <a:r>
                        <a:rPr lang="en-US" sz="1400" b="0" i="0" dirty="0">
                          <a:effectLst/>
                          <a:latin typeface="Bahnschrift SemiLight SemiConde" panose="020B0502040204020203" pitchFamily="34" charset="0"/>
                        </a:rPr>
                        <a:t> </a:t>
                      </a:r>
                    </a:p>
                    <a:p>
                      <a:pPr algn="l" rtl="0" fontAlgn="base">
                        <a:buFont typeface="Arial" panose="020B0604020202020204" pitchFamily="34" charset="0"/>
                        <a:buChar char="•"/>
                      </a:pPr>
                      <a:r>
                        <a:rPr lang="en-US" sz="1400" b="0" i="0" dirty="0">
                          <a:effectLst/>
                          <a:latin typeface="Bahnschrift SemiLight SemiConde" panose="020B0502040204020203" pitchFamily="34" charset="0"/>
                        </a:rPr>
                        <a:t>Competing with Scheels, Kohl’s and the campus bookstore</a:t>
                      </a:r>
                    </a:p>
                    <a:p>
                      <a:pPr algn="l" rtl="0" fontAlgn="base">
                        <a:buFont typeface="Arial" panose="020B0604020202020204" pitchFamily="34" charset="0"/>
                        <a:buChar char="•"/>
                      </a:pPr>
                      <a:r>
                        <a:rPr lang="en-US" sz="1400" b="0" i="0" dirty="0">
                          <a:effectLst/>
                          <a:latin typeface="Bahnschrift SemiLight SemiConde" panose="020B0502040204020203" pitchFamily="34" charset="0"/>
                        </a:rPr>
                        <a:t>No real necessity of this product to a customer; purely decorative purpose </a:t>
                      </a:r>
                    </a:p>
                  </a:txBody>
                  <a:tcPr marL="57483" marR="57483" marT="28741" marB="28741">
                    <a:lnL w="6350" cap="flat" cmpd="sng" algn="ctr">
                      <a:solidFill>
                        <a:srgbClr val="E89A01"/>
                      </a:solidFill>
                      <a:prstDash val="solid"/>
                      <a:round/>
                      <a:headEnd type="none" w="med" len="med"/>
                      <a:tailEnd type="none" w="med" len="med"/>
                    </a:lnL>
                    <a:lnR w="25400" cap="flat" cmpd="sng" algn="ctr">
                      <a:solidFill>
                        <a:srgbClr val="88A001"/>
                      </a:solidFill>
                      <a:prstDash val="solid"/>
                      <a:round/>
                      <a:headEnd type="none" w="med" len="med"/>
                      <a:tailEnd type="none" w="med" len="med"/>
                    </a:lnR>
                    <a:lnT w="6350" cap="flat" cmpd="sng" algn="ctr">
                      <a:solidFill>
                        <a:srgbClr val="F89001"/>
                      </a:solidFill>
                      <a:prstDash val="solid"/>
                      <a:round/>
                      <a:headEnd type="none" w="med" len="med"/>
                      <a:tailEnd type="none" w="med" len="med"/>
                    </a:lnT>
                    <a:lnB w="25400" cap="flat" cmpd="sng" algn="ctr">
                      <a:solidFill>
                        <a:srgbClr val="88A001"/>
                      </a:solidFill>
                      <a:prstDash val="solid"/>
                      <a:round/>
                      <a:headEnd type="none" w="med" len="med"/>
                      <a:tailEnd type="none" w="med" len="med"/>
                    </a:lnB>
                    <a:solidFill>
                      <a:srgbClr val="FFC000"/>
                    </a:solidFill>
                  </a:tcPr>
                </a:tc>
                <a:extLst>
                  <a:ext uri="{0D108BD9-81ED-4DB2-BD59-A6C34878D82A}">
                    <a16:rowId xmlns:a16="http://schemas.microsoft.com/office/drawing/2014/main" val="390806677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1286466" y="242415"/>
            <a:ext cx="6571200" cy="5463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chemeClr val="lt2"/>
              </a:buClr>
              <a:buSzPts val="2700"/>
              <a:buFont typeface="Century Gothic"/>
              <a:buNone/>
            </a:pPr>
            <a:r>
              <a:rPr lang="en" sz="2800" i="0" u="none" strike="noStrike" cap="none" dirty="0">
                <a:solidFill>
                  <a:srgbClr val="434343"/>
                </a:solidFill>
              </a:rPr>
              <a:t>Marketing</a:t>
            </a:r>
            <a:endParaRPr sz="2800" i="0" u="none" strike="noStrike" cap="none" dirty="0">
              <a:solidFill>
                <a:srgbClr val="434343"/>
              </a:solidFill>
            </a:endParaRPr>
          </a:p>
          <a:p>
            <a:pPr marL="0" marR="0" lvl="0" indent="0" algn="l" rtl="0">
              <a:lnSpc>
                <a:spcPct val="150000"/>
              </a:lnSpc>
              <a:spcBef>
                <a:spcPts val="0"/>
              </a:spcBef>
              <a:spcAft>
                <a:spcPts val="0"/>
              </a:spcAft>
              <a:buClr>
                <a:schemeClr val="lt2"/>
              </a:buClr>
              <a:buSzPts val="2700"/>
              <a:buFont typeface="Century Gothic"/>
              <a:buNone/>
            </a:pPr>
            <a:endParaRPr sz="2800" i="0" u="none" strike="noStrike" cap="none" dirty="0">
              <a:solidFill>
                <a:srgbClr val="434343"/>
              </a:solidFill>
            </a:endParaRPr>
          </a:p>
        </p:txBody>
      </p:sp>
      <p:sp>
        <p:nvSpPr>
          <p:cNvPr id="163" name="Google Shape;163;p24"/>
          <p:cNvSpPr txBox="1">
            <a:spLocks noGrp="1"/>
          </p:cNvSpPr>
          <p:nvPr>
            <p:ph type="body" idx="1"/>
          </p:nvPr>
        </p:nvSpPr>
        <p:spPr>
          <a:xfrm>
            <a:off x="1018625" y="1155825"/>
            <a:ext cx="3618900" cy="590700"/>
          </a:xfrm>
          <a:prstGeom prst="rect">
            <a:avLst/>
          </a:prstGeom>
          <a:noFill/>
          <a:ln>
            <a:noFill/>
          </a:ln>
        </p:spPr>
        <p:txBody>
          <a:bodyPr spcFirstLastPara="1" wrap="square" lIns="91425" tIns="91425" rIns="91425" bIns="91425" anchor="b" anchorCtr="0">
            <a:noAutofit/>
          </a:bodyPr>
          <a:lstStyle/>
          <a:p>
            <a:pPr marL="0" marR="0" lvl="0" indent="0" algn="l" rtl="0">
              <a:lnSpc>
                <a:spcPct val="150000"/>
              </a:lnSpc>
              <a:spcBef>
                <a:spcPts val="750"/>
              </a:spcBef>
              <a:spcAft>
                <a:spcPts val="0"/>
              </a:spcAft>
              <a:buNone/>
            </a:pPr>
            <a:r>
              <a:rPr lang="en" sz="2400" i="0" u="none" strike="noStrike" cap="none" dirty="0">
                <a:solidFill>
                  <a:srgbClr val="E69138"/>
                </a:solidFill>
              </a:rPr>
              <a:t>DEPARTMENT LAYOUT</a:t>
            </a:r>
            <a:endParaRPr sz="2400" i="0" u="none" strike="noStrike" cap="none" dirty="0">
              <a:solidFill>
                <a:srgbClr val="E69138"/>
              </a:solidFill>
            </a:endParaRPr>
          </a:p>
        </p:txBody>
      </p:sp>
      <p:sp>
        <p:nvSpPr>
          <p:cNvPr id="165" name="Google Shape;165;p24"/>
          <p:cNvSpPr txBox="1">
            <a:spLocks noGrp="1"/>
          </p:cNvSpPr>
          <p:nvPr>
            <p:ph sz="half" idx="2"/>
          </p:nvPr>
        </p:nvSpPr>
        <p:spPr>
          <a:xfrm>
            <a:off x="4808933" y="1305300"/>
            <a:ext cx="3618900" cy="456600"/>
          </a:xfrm>
          <a:prstGeom prst="rect">
            <a:avLst/>
          </a:prstGeom>
          <a:noFill/>
          <a:ln>
            <a:noFill/>
          </a:ln>
        </p:spPr>
        <p:txBody>
          <a:bodyPr spcFirstLastPara="1" wrap="square" lIns="91425" tIns="91425" rIns="91425" bIns="91425" anchor="b" anchorCtr="0">
            <a:noAutofit/>
          </a:bodyPr>
          <a:lstStyle/>
          <a:p>
            <a:pPr marL="0" marR="0" lvl="0" indent="0" algn="l" rtl="0">
              <a:lnSpc>
                <a:spcPct val="150000"/>
              </a:lnSpc>
              <a:spcBef>
                <a:spcPts val="750"/>
              </a:spcBef>
              <a:spcAft>
                <a:spcPts val="0"/>
              </a:spcAft>
              <a:buNone/>
            </a:pPr>
            <a:r>
              <a:rPr lang="en" sz="2400" i="0" u="none" strike="noStrike" cap="none" dirty="0">
                <a:solidFill>
                  <a:srgbClr val="E69138"/>
                </a:solidFill>
              </a:rPr>
              <a:t>RESPONSIBILITIES</a:t>
            </a:r>
            <a:endParaRPr sz="2400" i="0" u="none" strike="noStrike" cap="none" dirty="0">
              <a:solidFill>
                <a:srgbClr val="E69138"/>
              </a:solidFill>
            </a:endParaRPr>
          </a:p>
        </p:txBody>
      </p:sp>
      <p:sp>
        <p:nvSpPr>
          <p:cNvPr id="164" name="Google Shape;164;p24"/>
          <p:cNvSpPr txBox="1">
            <a:spLocks noGrp="1"/>
          </p:cNvSpPr>
          <p:nvPr>
            <p:ph type="body" sz="quarter" idx="3"/>
          </p:nvPr>
        </p:nvSpPr>
        <p:spPr>
          <a:xfrm>
            <a:off x="866240" y="1609495"/>
            <a:ext cx="3618900" cy="2105700"/>
          </a:xfrm>
          <a:prstGeom prst="rect">
            <a:avLst/>
          </a:prstGeom>
          <a:noFill/>
          <a:ln>
            <a:noFill/>
          </a:ln>
        </p:spPr>
        <p:txBody>
          <a:bodyPr spcFirstLastPara="1" wrap="square" lIns="91425" tIns="91425" rIns="91425" bIns="91425" anchor="t" anchorCtr="0">
            <a:noAutofit/>
          </a:bodyPr>
          <a:lstStyle/>
          <a:p>
            <a:pPr lvl="0" indent="-342900">
              <a:lnSpc>
                <a:spcPct val="150000"/>
              </a:lnSpc>
              <a:buClr>
                <a:srgbClr val="E69138"/>
              </a:buClr>
              <a:buSzPts val="1800"/>
              <a:buFont typeface="Century Gothic"/>
              <a:buChar char="➢"/>
            </a:pPr>
            <a:r>
              <a:rPr lang="en-US" sz="1800" b="1" dirty="0"/>
              <a:t>Nicholas Meyer (CMO)</a:t>
            </a:r>
          </a:p>
          <a:p>
            <a:pPr indent="-342900">
              <a:lnSpc>
                <a:spcPct val="150000"/>
              </a:lnSpc>
              <a:buClr>
                <a:srgbClr val="E69138"/>
              </a:buClr>
              <a:buSzPts val="1800"/>
              <a:buFont typeface="Century Gothic"/>
              <a:buChar char="➢"/>
            </a:pPr>
            <a:r>
              <a:rPr lang="en-US" sz="1800" dirty="0" err="1"/>
              <a:t>Kalli</a:t>
            </a:r>
            <a:r>
              <a:rPr lang="en-US" sz="1800" dirty="0"/>
              <a:t> Steinberg</a:t>
            </a:r>
          </a:p>
          <a:p>
            <a:pPr indent="-342900">
              <a:lnSpc>
                <a:spcPct val="150000"/>
              </a:lnSpc>
              <a:buClr>
                <a:srgbClr val="E69138"/>
              </a:buClr>
              <a:buSzPts val="1800"/>
              <a:buFont typeface="Century Gothic"/>
              <a:buChar char="➢"/>
            </a:pPr>
            <a:r>
              <a:rPr lang="en-US" sz="1800" dirty="0" err="1"/>
              <a:t>Sambridi</a:t>
            </a:r>
            <a:r>
              <a:rPr lang="en-US" sz="1800" dirty="0"/>
              <a:t> Pradhan</a:t>
            </a:r>
          </a:p>
          <a:p>
            <a:pPr indent="-342900">
              <a:lnSpc>
                <a:spcPct val="150000"/>
              </a:lnSpc>
              <a:buClr>
                <a:srgbClr val="E69138"/>
              </a:buClr>
              <a:buSzPts val="1800"/>
              <a:buFont typeface="Century Gothic"/>
              <a:buChar char="➢"/>
            </a:pPr>
            <a:r>
              <a:rPr lang="en-US" sz="1800" dirty="0"/>
              <a:t>Chase Koch</a:t>
            </a:r>
          </a:p>
          <a:p>
            <a:pPr indent="-342900">
              <a:lnSpc>
                <a:spcPct val="150000"/>
              </a:lnSpc>
              <a:buClr>
                <a:srgbClr val="E69138"/>
              </a:buClr>
              <a:buSzPts val="1800"/>
              <a:buFont typeface="Century Gothic"/>
              <a:buChar char="➢"/>
            </a:pPr>
            <a:r>
              <a:rPr lang="en-US" sz="1800" dirty="0"/>
              <a:t>Kaitlin </a:t>
            </a:r>
            <a:r>
              <a:rPr lang="en-US" sz="1800" dirty="0" err="1"/>
              <a:t>Ameluxen</a:t>
            </a:r>
            <a:endParaRPr lang="en-US" sz="1800" dirty="0"/>
          </a:p>
        </p:txBody>
      </p:sp>
      <p:sp>
        <p:nvSpPr>
          <p:cNvPr id="166" name="Google Shape;166;p24"/>
          <p:cNvSpPr txBox="1">
            <a:spLocks noGrp="1"/>
          </p:cNvSpPr>
          <p:nvPr>
            <p:ph sz="quarter" idx="4"/>
          </p:nvPr>
        </p:nvSpPr>
        <p:spPr>
          <a:xfrm>
            <a:off x="4656525" y="1571050"/>
            <a:ext cx="3618900" cy="2228100"/>
          </a:xfrm>
          <a:prstGeom prst="rect">
            <a:avLst/>
          </a:prstGeom>
          <a:noFill/>
          <a:ln>
            <a:noFill/>
          </a:ln>
        </p:spPr>
        <p:txBody>
          <a:bodyPr spcFirstLastPara="1" wrap="square" lIns="91425" tIns="91425" rIns="91425" bIns="91425" anchor="t" anchorCtr="0">
            <a:noAutofit/>
          </a:bodyPr>
          <a:lstStyle/>
          <a:p>
            <a:pPr marL="457200" indent="-342900">
              <a:lnSpc>
                <a:spcPct val="150000"/>
              </a:lnSpc>
              <a:spcBef>
                <a:spcPts val="0"/>
              </a:spcBef>
              <a:spcAft>
                <a:spcPts val="0"/>
              </a:spcAft>
              <a:buClr>
                <a:srgbClr val="E69138"/>
              </a:buClr>
              <a:buSzPts val="1800"/>
              <a:buFont typeface="Century Gothic"/>
              <a:buChar char="➢"/>
            </a:pPr>
            <a:r>
              <a:rPr lang="en-US" sz="1800" dirty="0"/>
              <a:t>Community Based Promotion</a:t>
            </a:r>
          </a:p>
          <a:p>
            <a:pPr marL="457200" indent="-342900">
              <a:lnSpc>
                <a:spcPct val="150000"/>
              </a:lnSpc>
              <a:spcBef>
                <a:spcPts val="0"/>
              </a:spcBef>
              <a:spcAft>
                <a:spcPts val="0"/>
              </a:spcAft>
              <a:buClr>
                <a:srgbClr val="E69138"/>
              </a:buClr>
              <a:buSzPts val="1800"/>
              <a:buFont typeface="Century Gothic"/>
              <a:buChar char="➢"/>
            </a:pPr>
            <a:r>
              <a:rPr lang="en-US" sz="1800" dirty="0"/>
              <a:t>Social Media</a:t>
            </a:r>
          </a:p>
          <a:p>
            <a:pPr marL="457200" indent="-342900">
              <a:lnSpc>
                <a:spcPct val="150000"/>
              </a:lnSpc>
              <a:spcBef>
                <a:spcPts val="0"/>
              </a:spcBef>
              <a:spcAft>
                <a:spcPts val="0"/>
              </a:spcAft>
              <a:buClr>
                <a:srgbClr val="E69138"/>
              </a:buClr>
              <a:buSzPts val="1800"/>
              <a:buFont typeface="Century Gothic"/>
              <a:buChar char="➢"/>
            </a:pPr>
            <a:r>
              <a:rPr lang="en-US" sz="1800" dirty="0"/>
              <a:t>Branding &amp; Advertisement</a:t>
            </a:r>
          </a:p>
          <a:p>
            <a:pPr marL="457200" indent="-342900">
              <a:lnSpc>
                <a:spcPct val="150000"/>
              </a:lnSpc>
              <a:spcBef>
                <a:spcPts val="0"/>
              </a:spcBef>
              <a:spcAft>
                <a:spcPts val="0"/>
              </a:spcAft>
              <a:buClr>
                <a:srgbClr val="E69138"/>
              </a:buClr>
              <a:buSzPts val="1800"/>
              <a:buFont typeface="Century Gothic"/>
              <a:buChar char="➢"/>
            </a:pPr>
            <a:r>
              <a:rPr lang="en-US" sz="1800" dirty="0"/>
              <a:t>Market Research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Objectives</a:t>
            </a:r>
          </a:p>
        </p:txBody>
      </p:sp>
      <p:sp>
        <p:nvSpPr>
          <p:cNvPr id="10" name="TextBox 9"/>
          <p:cNvSpPr txBox="1"/>
          <p:nvPr/>
        </p:nvSpPr>
        <p:spPr>
          <a:xfrm>
            <a:off x="822960" y="1490133"/>
            <a:ext cx="6434666" cy="1441548"/>
          </a:xfrm>
          <a:prstGeom prst="rect">
            <a:avLst/>
          </a:prstGeom>
          <a:noFill/>
        </p:spPr>
        <p:txBody>
          <a:bodyPr wrap="square" rtlCol="0">
            <a:spAutoFit/>
          </a:bodyPr>
          <a:lstStyle/>
          <a:p>
            <a:pPr marL="285750" lvl="0" indent="-285750">
              <a:lnSpc>
                <a:spcPct val="150000"/>
              </a:lnSpc>
              <a:buFont typeface="Arial" charset="0"/>
              <a:buChar char="•"/>
            </a:pPr>
            <a:r>
              <a:rPr lang="en-US" sz="1500" dirty="0">
                <a:solidFill>
                  <a:schemeClr val="tx1">
                    <a:lumMod val="75000"/>
                    <a:lumOff val="25000"/>
                  </a:schemeClr>
                </a:solidFill>
              </a:rPr>
              <a:t>Reach 25,000 individuals for our company social media campaign</a:t>
            </a:r>
          </a:p>
          <a:p>
            <a:pPr marL="285750" lvl="0" indent="-285750">
              <a:lnSpc>
                <a:spcPct val="150000"/>
              </a:lnSpc>
              <a:buFont typeface="Arial" charset="0"/>
              <a:buChar char="•"/>
            </a:pPr>
            <a:r>
              <a:rPr lang="en-US" sz="1500" dirty="0">
                <a:solidFill>
                  <a:schemeClr val="tx1">
                    <a:lumMod val="75000"/>
                    <a:lumOff val="25000"/>
                  </a:schemeClr>
                </a:solidFill>
              </a:rPr>
              <a:t>Table at least 15 events throughout the 8-week sales period</a:t>
            </a:r>
          </a:p>
          <a:p>
            <a:pPr marL="285750" lvl="0" indent="-285750">
              <a:lnSpc>
                <a:spcPct val="150000"/>
              </a:lnSpc>
              <a:buFont typeface="Arial" charset="0"/>
              <a:buChar char="•"/>
            </a:pPr>
            <a:r>
              <a:rPr lang="en-US" sz="1500" dirty="0">
                <a:solidFill>
                  <a:schemeClr val="tx1">
                    <a:lumMod val="75000"/>
                    <a:lumOff val="25000"/>
                  </a:schemeClr>
                </a:solidFill>
              </a:rPr>
              <a:t>Connect with non-profits to further increase our target market and expand our brand name</a:t>
            </a:r>
          </a:p>
        </p:txBody>
      </p:sp>
    </p:spTree>
    <p:extLst>
      <p:ext uri="{BB962C8B-B14F-4D97-AF65-F5344CB8AC3E}">
        <p14:creationId xmlns:p14="http://schemas.microsoft.com/office/powerpoint/2010/main" val="193288376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2043</TotalTime>
  <Words>1056</Words>
  <Application>Microsoft Office PowerPoint</Application>
  <PresentationFormat>On-screen Show (16:9)</PresentationFormat>
  <Paragraphs>330</Paragraphs>
  <Slides>41</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Aparajita</vt:lpstr>
      <vt:lpstr>Arial</vt:lpstr>
      <vt:lpstr>Bahnschrift SemiLight SemiConde</vt:lpstr>
      <vt:lpstr>Calibri</vt:lpstr>
      <vt:lpstr>Calibri Light</vt:lpstr>
      <vt:lpstr>Century Gothic</vt:lpstr>
      <vt:lpstr>Constantia</vt:lpstr>
      <vt:lpstr>Noto Sans Symbols</vt:lpstr>
      <vt:lpstr>Times New Roman</vt:lpstr>
      <vt:lpstr>Wingdings</vt:lpstr>
      <vt:lpstr>Retrospect</vt:lpstr>
      <vt:lpstr>PowerPoint Presentation</vt:lpstr>
      <vt:lpstr>Meet the Team </vt:lpstr>
      <vt:lpstr>Mission Statement</vt:lpstr>
      <vt:lpstr>PowerPoint Presentation</vt:lpstr>
      <vt:lpstr>PowerPoint Presentation</vt:lpstr>
      <vt:lpstr>Products  </vt:lpstr>
      <vt:lpstr>SWOT Analysis </vt:lpstr>
      <vt:lpstr>Marketing </vt:lpstr>
      <vt:lpstr>Marketing Objectives</vt:lpstr>
      <vt:lpstr>Marketing Research</vt:lpstr>
      <vt:lpstr>Demographics</vt:lpstr>
      <vt:lpstr>Relation to MNSU</vt:lpstr>
      <vt:lpstr>Marketing Research</vt:lpstr>
      <vt:lpstr>Marketing Research </vt:lpstr>
      <vt:lpstr>PowerPoint Presentation</vt:lpstr>
      <vt:lpstr>Who are we selling to?</vt:lpstr>
      <vt:lpstr>Marketing Research </vt:lpstr>
      <vt:lpstr>Marketing Research</vt:lpstr>
      <vt:lpstr>Promotional Strategy</vt:lpstr>
      <vt:lpstr>PowerPoint Presentation</vt:lpstr>
      <vt:lpstr>The Competition</vt:lpstr>
      <vt:lpstr>Sales</vt:lpstr>
      <vt:lpstr>How We’ll Sell</vt:lpstr>
      <vt:lpstr>Cash Management</vt:lpstr>
      <vt:lpstr>Operations</vt:lpstr>
      <vt:lpstr>Storage</vt:lpstr>
      <vt:lpstr>Shipping </vt:lpstr>
      <vt:lpstr>Inventory</vt:lpstr>
      <vt:lpstr>Product Prices</vt:lpstr>
      <vt:lpstr>Selling/Return Policies</vt:lpstr>
      <vt:lpstr>Finance</vt:lpstr>
      <vt:lpstr>Revenue Forecast</vt:lpstr>
      <vt:lpstr>Net Income</vt:lpstr>
      <vt:lpstr>Breakeven Analysis</vt:lpstr>
      <vt:lpstr>Loan Request</vt:lpstr>
      <vt:lpstr>Donations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Nate Tucek</dc:creator>
  <cp:lastModifiedBy>Dylan Riess</cp:lastModifiedBy>
  <cp:revision>52</cp:revision>
  <dcterms:created xsi:type="dcterms:W3CDTF">2019-02-22T20:57:41Z</dcterms:created>
  <dcterms:modified xsi:type="dcterms:W3CDTF">2019-05-24T03:23:37Z</dcterms:modified>
</cp:coreProperties>
</file>